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3" r:id="rId3"/>
    <p:sldId id="294" r:id="rId4"/>
    <p:sldId id="258" r:id="rId5"/>
    <p:sldId id="267" r:id="rId6"/>
    <p:sldId id="270" r:id="rId7"/>
    <p:sldId id="263" r:id="rId8"/>
    <p:sldId id="272" r:id="rId9"/>
    <p:sldId id="259" r:id="rId10"/>
    <p:sldId id="261" r:id="rId11"/>
    <p:sldId id="269" r:id="rId12"/>
    <p:sldId id="276" r:id="rId13"/>
    <p:sldId id="268" r:id="rId14"/>
    <p:sldId id="277" r:id="rId15"/>
    <p:sldId id="278" r:id="rId16"/>
    <p:sldId id="271" r:id="rId17"/>
    <p:sldId id="286" r:id="rId18"/>
    <p:sldId id="282" r:id="rId19"/>
    <p:sldId id="283" r:id="rId20"/>
    <p:sldId id="275" r:id="rId21"/>
    <p:sldId id="280" r:id="rId22"/>
    <p:sldId id="279" r:id="rId23"/>
    <p:sldId id="284" r:id="rId24"/>
    <p:sldId id="281" r:id="rId25"/>
    <p:sldId id="285" r:id="rId26"/>
    <p:sldId id="290" r:id="rId27"/>
    <p:sldId id="262" r:id="rId28"/>
    <p:sldId id="288" r:id="rId29"/>
    <p:sldId id="287" r:id="rId30"/>
    <p:sldId id="292" r:id="rId31"/>
    <p:sldId id="260" r:id="rId32"/>
  </p:sldIdLst>
  <p:sldSz cx="9144000" cy="6858000" type="screen4x3"/>
  <p:notesSz cx="6858000" cy="9144000"/>
  <p:embeddedFontLst>
    <p:embeddedFont>
      <p:font typeface="맑은 고딕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>
      <p:cViewPr varScale="1">
        <p:scale>
          <a:sx n="68" d="100"/>
          <a:sy n="68" d="100"/>
        </p:scale>
        <p:origin x="-96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9FA91-8E35-462E-B6D5-5C5D75A3A05B}" type="datetimeFigureOut">
              <a:rPr lang="ko-KR" altLang="en-US" smtClean="0"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4DF04-2B8A-474C-AD43-990FF6EDBF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2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4DF04-2B8A-474C-AD43-990FF6EDBF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7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8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1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1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2886-EC74-4BF5-8E81-707C73AC790A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dan-w/python-OBD" TargetMode="External"/><Relationship Id="rId2" Type="http://schemas.openxmlformats.org/officeDocument/2006/relationships/hyperlink" Target="https://en.wikipedia.org/wiki/On-board_diagnostics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ELM327" TargetMode="External"/><Relationship Id="rId4" Type="http://schemas.openxmlformats.org/officeDocument/2006/relationships/hyperlink" Target="http://www.openiot.net/?controller=DevicesApps&amp;action=DevicesDetail&amp;No=2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30k37afLWl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m0QyG81Ap8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2tSFm6Xcw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th5GO_yhh0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ZTyJcVEEL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16510" y="1700808"/>
            <a:ext cx="567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IoT </a:t>
            </a:r>
            <a:r>
              <a:rPr lang="ko-KR" altLang="en-US" sz="36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기반 운전 보조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91680" y="5810780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Adobe Fangsong Std R" pitchFamily="18" charset="-128"/>
                <a:ea typeface="1훈프로방스 R" pitchFamily="18" charset="-127"/>
              </a:rPr>
              <a:t>한국산업기술대학교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5949280"/>
            <a:ext cx="1763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</p:cNvCxnSpPr>
          <p:nvPr/>
        </p:nvCxnSpPr>
        <p:spPr>
          <a:xfrm>
            <a:off x="3088216" y="5937738"/>
            <a:ext cx="5960442" cy="11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DD45BE-F32E-47DE-A166-94C17E705B24}"/>
              </a:ext>
            </a:extLst>
          </p:cNvPr>
          <p:cNvSpPr txBox="1"/>
          <p:nvPr/>
        </p:nvSpPr>
        <p:spPr>
          <a:xfrm>
            <a:off x="3995936" y="2347139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Driving</a:t>
            </a:r>
            <a:r>
              <a:rPr lang="ko-KR" altLang="en-US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assistance</a:t>
            </a:r>
            <a:r>
              <a:rPr lang="ko-KR" altLang="en-US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system</a:t>
            </a:r>
            <a:r>
              <a:rPr lang="ko-KR" altLang="en-US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based</a:t>
            </a:r>
            <a:r>
              <a:rPr lang="ko-KR" altLang="en-US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on</a:t>
            </a:r>
            <a:r>
              <a:rPr lang="ko-KR" altLang="en-US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 </a:t>
            </a:r>
            <a:r>
              <a:rPr lang="en-US" altLang="ko-KR" sz="1400" dirty="0">
                <a:latin typeface="경기천년제목B Bold" panose="02020803020101020101" pitchFamily="18" charset="-127"/>
                <a:ea typeface="경기천년제목B Bold" panose="02020803020101020101" pitchFamily="18" charset="-127"/>
              </a:rPr>
              <a:t>IoT</a:t>
            </a:r>
            <a:endParaRPr lang="ko-KR" altLang="en-US" sz="1400" dirty="0">
              <a:latin typeface="경기천년제목B Bold" panose="02020803020101020101" pitchFamily="18" charset="-127"/>
              <a:ea typeface="경기천년제목B Bold" panose="020208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EA0CE7-9CE6-43EA-964E-DD8988597F82}"/>
              </a:ext>
            </a:extLst>
          </p:cNvPr>
          <p:cNvSpPr txBox="1"/>
          <p:nvPr/>
        </p:nvSpPr>
        <p:spPr>
          <a:xfrm>
            <a:off x="3125954" y="4610451"/>
            <a:ext cx="596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학번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2012150022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이름 박찬    지도교수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최진구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교수님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학번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2012152003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이름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구삼열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지도교수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최진구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교수님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학번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2013156023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이름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설현관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지도교수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최진구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교수님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학번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2015152017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이름 송현화 지도교수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최진구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교수님</a:t>
            </a:r>
          </a:p>
        </p:txBody>
      </p:sp>
    </p:spTree>
    <p:extLst>
      <p:ext uri="{BB962C8B-B14F-4D97-AF65-F5344CB8AC3E}">
        <p14:creationId xmlns:p14="http://schemas.microsoft.com/office/powerpoint/2010/main" val="2922620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85607" y="957853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수행 시나리오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74528" y="1628336"/>
            <a:ext cx="752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M" panose="02020600000000000000" pitchFamily="18" charset="-127"/>
                <a:ea typeface="a스마일M" panose="02020600000000000000" pitchFamily="18" charset="-127"/>
              </a:rPr>
              <a:t>PART 2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A84DDC42-50E0-43BA-84E0-AD0A06D2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35" y="2386713"/>
            <a:ext cx="467915" cy="46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C938375-DAA0-47F3-8CF5-FC1E781FA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314" y="3583133"/>
            <a:ext cx="11178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Raspberry Pi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88DA93F0-296D-48F9-AB26-BE13DA59F9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57" y="2393893"/>
            <a:ext cx="1162730" cy="116273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CF77A86-9BC3-4D9C-9B1B-CB10AC529190}"/>
              </a:ext>
            </a:extLst>
          </p:cNvPr>
          <p:cNvCxnSpPr>
            <a:cxnSpLocks/>
            <a:stCxn id="25" idx="3"/>
          </p:cNvCxnSpPr>
          <p:nvPr/>
        </p:nvCxnSpPr>
        <p:spPr bwMode="auto">
          <a:xfrm flipV="1">
            <a:off x="4891387" y="2397620"/>
            <a:ext cx="2134253" cy="5776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2316E36-FD8C-4D6E-9D93-DD9B998BC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543" y="3019816"/>
            <a:ext cx="790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TTS/STT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BFACE88-009A-4E3A-86D0-4334C057C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8942" y="5488606"/>
            <a:ext cx="5132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User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CAF5344-CF95-4021-85BC-BB327ECF7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14" y="4556600"/>
            <a:ext cx="1272000" cy="1272000"/>
          </a:xfrm>
          <a:prstGeom prst="rect">
            <a:avLst/>
          </a:prstGeom>
        </p:spPr>
      </p:pic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xmlns="" id="{A61EF4EF-903E-4DEB-96AE-CF2D6601A039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1683976" y="2539156"/>
            <a:ext cx="2044681" cy="43610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rgbClr val="333F5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2827719-A6E2-4424-AEC2-755B92793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6" y="1977297"/>
            <a:ext cx="1123715" cy="11237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694A2CB-FD64-4BB4-A550-7854E1DB4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57" y="2854628"/>
            <a:ext cx="10725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Sensors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5C329FD5-2D80-44C1-B34F-8ACD716D08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2" y="1886200"/>
            <a:ext cx="961053" cy="96105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9F25DD55-931E-4E71-ACC5-07BBB30BB7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694" y="3893401"/>
            <a:ext cx="566200" cy="5662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A49CAF5-B428-4256-9BE8-91F2DBC59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524" y="2954272"/>
            <a:ext cx="5068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APIs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xmlns="" id="{138762EC-6E8A-4B1B-8E91-981B9901CD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63333" y="3559636"/>
            <a:ext cx="24452" cy="1369970"/>
          </a:xfrm>
          <a:prstGeom prst="curvedConnector3">
            <a:avLst>
              <a:gd name="adj1" fmla="val 2639766"/>
            </a:avLst>
          </a:prstGeom>
          <a:ln w="57150"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xmlns="" id="{523C564B-0ABD-4838-8ED9-8DCD285B58D5}"/>
              </a:ext>
            </a:extLst>
          </p:cNvPr>
          <p:cNvCxnSpPr>
            <a:cxnSpLocks/>
          </p:cNvCxnSpPr>
          <p:nvPr/>
        </p:nvCxnSpPr>
        <p:spPr>
          <a:xfrm flipV="1">
            <a:off x="4798407" y="3486164"/>
            <a:ext cx="24452" cy="1369970"/>
          </a:xfrm>
          <a:prstGeom prst="curvedConnector3">
            <a:avLst>
              <a:gd name="adj1" fmla="val 2639766"/>
            </a:avLst>
          </a:prstGeom>
          <a:ln w="57150">
            <a:solidFill>
              <a:srgbClr val="333F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A5B5E85-2346-43B1-A86C-D19B3A5DF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57" y="1845136"/>
            <a:ext cx="1158643" cy="1158643"/>
          </a:xfrm>
          <a:prstGeom prst="rect">
            <a:avLst/>
          </a:prstGeom>
        </p:spPr>
      </p:pic>
      <p:pic>
        <p:nvPicPr>
          <p:cNvPr id="3" name="그래픽 2" descr="도움말">
            <a:extLst>
              <a:ext uri="{FF2B5EF4-FFF2-40B4-BE49-F238E27FC236}">
                <a16:creationId xmlns:a16="http://schemas.microsoft.com/office/drawing/2014/main" xmlns="" id="{C648F025-73BA-4473-B9E2-E408C7FF52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573422" y="3793027"/>
            <a:ext cx="660641" cy="6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5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1434" y="945713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Adobe 고딕 Std B" pitchFamily="34" charset="-127"/>
                <a:ea typeface="Adobe 고딕 Std B" pitchFamily="34" charset="-127"/>
              </a:rPr>
              <a:t>개발 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환경</a:t>
            </a:r>
            <a:r>
              <a:rPr lang="ko-KR" altLang="en-US" sz="1400" b="1" dirty="0">
                <a:latin typeface="Adobe 고딕 Std B" pitchFamily="34" charset="-127"/>
                <a:ea typeface="Adobe 고딕 Std B" pitchFamily="34" charset="-127"/>
              </a:rPr>
              <a:t> 및 개발 방법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내용 개체 틀 2">
            <a:extLst>
              <a:ext uri="{FF2B5EF4-FFF2-40B4-BE49-F238E27FC236}">
                <a16:creationId xmlns:a16="http://schemas.microsoft.com/office/drawing/2014/main" xmlns="" id="{A8AF02F1-0BFB-4A97-8EC1-B311AFDB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8" b="89564" l="5632" r="95879">
                        <a14:foregroundMark x1="57280" y1="9677" x2="57280" y2="9677"/>
                        <a14:foregroundMark x1="60577" y1="12713" x2="60577" y2="12713"/>
                        <a14:foregroundMark x1="60302" y1="12713" x2="60302" y2="12713"/>
                        <a14:foregroundMark x1="61401" y1="16319" x2="63187" y2="9677"/>
                        <a14:foregroundMark x1="58379" y1="13283" x2="60302" y2="11195"/>
                        <a14:foregroundMark x1="55082" y1="12713" x2="62088" y2="12144"/>
                        <a14:foregroundMark x1="62912" y1="13283" x2="59890" y2="12144"/>
                        <a14:foregroundMark x1="14698" y1="60911" x2="26374" y2="73814"/>
                        <a14:foregroundMark x1="16071" y1="61860" x2="18681" y2="68880"/>
                        <a14:foregroundMark x1="40934" y1="83491" x2="39148" y2="84061"/>
                        <a14:foregroundMark x1="34341" y1="88425" x2="34753" y2="88805"/>
                        <a14:foregroundMark x1="35027" y1="89184" x2="38049" y2="88046"/>
                        <a14:foregroundMark x1="31593" y1="87856" x2="37912" y2="88994"/>
                        <a14:foregroundMark x1="37637" y1="89564" x2="31456" y2="88994"/>
                        <a14:foregroundMark x1="39148" y1="87666" x2="45055" y2="83491"/>
                        <a14:foregroundMark x1="10302" y1="62239" x2="11264" y2="52372"/>
                        <a14:foregroundMark x1="8929" y1="52941" x2="8516" y2="60721"/>
                        <a14:foregroundMark x1="7692" y1="61670" x2="5632" y2="59013"/>
                        <a14:foregroundMark x1="89973" y1="31689" x2="90522" y2="46679"/>
                        <a14:foregroundMark x1="93132" y1="35863" x2="93214" y2="36576"/>
                        <a14:foregroundMark x1="93407" y1="35674" x2="93587" y2="36588"/>
                        <a14:foregroundMark x1="93132" y1="35863" x2="93451" y2="36584"/>
                        <a14:foregroundMark x1="93819" y1="35674" x2="94016" y2="36602"/>
                        <a14:foregroundMark x1="93956" y1="35863" x2="94113" y2="36605"/>
                        <a14:foregroundMark x1="91621" y1="46869" x2="93908" y2="44763"/>
                        <a14:foregroundMark x1="92033" y1="47249" x2="90385" y2="48387"/>
                        <a14:foregroundMark x1="77747" y1="54649" x2="76099" y2="58824"/>
                        <a14:foregroundMark x1="52610" y1="50285" x2="65659" y2="62049"/>
                        <a14:foregroundMark x1="48901" y1="31309" x2="48626" y2="26186"/>
                        <a14:backgroundMark x1="95330" y1="37381" x2="95055" y2="43643"/>
                        <a14:backgroundMark x1="94643" y1="36622" x2="94505" y2="447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6181" y="1812885"/>
            <a:ext cx="2585079" cy="1872912"/>
          </a:xfrm>
          <a:prstGeom prst="rect">
            <a:avLst/>
          </a:prstGeom>
        </p:spPr>
      </p:pic>
      <p:pic>
        <p:nvPicPr>
          <p:cNvPr id="24" name="그림 8">
            <a:extLst>
              <a:ext uri="{FF2B5EF4-FFF2-40B4-BE49-F238E27FC236}">
                <a16:creationId xmlns:a16="http://schemas.microsoft.com/office/drawing/2014/main" xmlns="" id="{02C2704F-75B8-4C92-8CDE-52F573AF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69" y="3679011"/>
            <a:ext cx="2054245" cy="20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xmlns="" id="{6E9F4555-A436-4761-A772-1217771D5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78070"/>
              </p:ext>
            </p:extLst>
          </p:nvPr>
        </p:nvGraphicFramePr>
        <p:xfrm>
          <a:off x="4211960" y="1904642"/>
          <a:ext cx="3520678" cy="1668374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843424">
                  <a:extLst>
                    <a:ext uri="{9D8B030D-6E8A-4147-A177-3AD203B41FA5}">
                      <a16:colId xmlns:a16="http://schemas.microsoft.com/office/drawing/2014/main" xmlns="" val="221883778"/>
                    </a:ext>
                  </a:extLst>
                </a:gridCol>
                <a:gridCol w="2677254">
                  <a:extLst>
                    <a:ext uri="{9D8B030D-6E8A-4147-A177-3AD203B41FA5}">
                      <a16:colId xmlns:a16="http://schemas.microsoft.com/office/drawing/2014/main" xmlns="" val="3067698670"/>
                    </a:ext>
                  </a:extLst>
                </a:gridCol>
              </a:tblGrid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SoC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Broadcom BCM2837 SoC</a:t>
                      </a: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2021961421"/>
                  </a:ext>
                </a:extLst>
              </a:tr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CPU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1.2GHz ARM Cortex-A53 MP4</a:t>
                      </a: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3449762321"/>
                  </a:ext>
                </a:extLst>
              </a:tr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GPU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Broadcom </a:t>
                      </a:r>
                      <a:r>
                        <a:rPr lang="en-US" altLang="ko-KR" sz="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VideoCore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IV MP2 400 MHz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3933584857"/>
                  </a:ext>
                </a:extLst>
              </a:tr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RAM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 GB LPDDR2</a:t>
                      </a: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1572755923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Network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10/100 </a:t>
                      </a:r>
                      <a:r>
                        <a:rPr lang="en-US" altLang="ko-KR" sz="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Mbps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이더넷</a:t>
                      </a:r>
                      <a:b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</a:b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Wi-Fi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내장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802.11n +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블루투스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4.1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2717248849"/>
                  </a:ext>
                </a:extLst>
              </a:tr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GPIO</a:t>
                      </a:r>
                      <a:endParaRPr lang="ko-KR" altLang="en-US" sz="10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40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핀</a:t>
                      </a: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2590891725"/>
                  </a:ext>
                </a:extLst>
              </a:tr>
              <a:tr h="217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영상출력</a:t>
                      </a:r>
                    </a:p>
                  </a:txBody>
                  <a:tcPr marL="68581" marR="68581" marT="34261" marB="3426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컴포지트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,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HDMI(rev 1.3 &amp; 1.4), DSI</a:t>
                      </a:r>
                    </a:p>
                  </a:txBody>
                  <a:tcPr marL="68581" marR="68581" marT="34261" marB="34261"/>
                </a:tc>
                <a:extLst>
                  <a:ext uri="{0D108BD9-81ED-4DB2-BD59-A6C34878D82A}">
                    <a16:rowId xmlns:a16="http://schemas.microsoft.com/office/drawing/2014/main" xmlns="" val="2996100064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7AFDF2DC-1CB9-4078-BA69-26DEC2794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65645"/>
              </p:ext>
            </p:extLst>
          </p:nvPr>
        </p:nvGraphicFramePr>
        <p:xfrm>
          <a:off x="4219674" y="3717032"/>
          <a:ext cx="3520678" cy="2027024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834064">
                  <a:extLst>
                    <a:ext uri="{9D8B030D-6E8A-4147-A177-3AD203B41FA5}">
                      <a16:colId xmlns:a16="http://schemas.microsoft.com/office/drawing/2014/main" xmlns="" val="571355314"/>
                    </a:ext>
                  </a:extLst>
                </a:gridCol>
                <a:gridCol w="2686614">
                  <a:extLst>
                    <a:ext uri="{9D8B030D-6E8A-4147-A177-3AD203B41FA5}">
                      <a16:colId xmlns:a16="http://schemas.microsoft.com/office/drawing/2014/main" xmlns="" val="3863541198"/>
                    </a:ext>
                  </a:extLst>
                </a:gridCol>
              </a:tblGrid>
              <a:tr h="205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이름</a:t>
                      </a:r>
                    </a:p>
                  </a:txBody>
                  <a:tcPr marL="68581" marR="68581" marT="34303" marB="3430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ELM327</a:t>
                      </a:r>
                      <a:endParaRPr lang="ko-KR" altLang="en-US" sz="9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303" marB="34303"/>
                </a:tc>
                <a:extLst>
                  <a:ext uri="{0D108BD9-81ED-4DB2-BD59-A6C34878D82A}">
                    <a16:rowId xmlns:a16="http://schemas.microsoft.com/office/drawing/2014/main" xmlns="" val="977621854"/>
                  </a:ext>
                </a:extLst>
              </a:tr>
              <a:tr h="205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전원</a:t>
                      </a:r>
                    </a:p>
                  </a:txBody>
                  <a:tcPr marL="68581" marR="68581" marT="34303" marB="3430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12v / 45mA</a:t>
                      </a:r>
                      <a:endParaRPr lang="ko-KR" altLang="en-US" sz="9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303" marB="34303"/>
                </a:tc>
                <a:extLst>
                  <a:ext uri="{0D108BD9-81ED-4DB2-BD59-A6C34878D82A}">
                    <a16:rowId xmlns:a16="http://schemas.microsoft.com/office/drawing/2014/main" xmlns="" val="3603487614"/>
                  </a:ext>
                </a:extLst>
              </a:tr>
              <a:tr h="2057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통신방식</a:t>
                      </a:r>
                    </a:p>
                  </a:txBody>
                  <a:tcPr marL="68581" marR="68581" marT="34303" marB="3430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OBD2 / Bluetooth</a:t>
                      </a:r>
                      <a:endParaRPr lang="ko-KR" altLang="en-US" sz="9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1" marR="68581" marT="34303" marB="34303"/>
                </a:tc>
                <a:extLst>
                  <a:ext uri="{0D108BD9-81ED-4DB2-BD59-A6C34878D82A}">
                    <a16:rowId xmlns:a16="http://schemas.microsoft.com/office/drawing/2014/main" xmlns="" val="3554306788"/>
                  </a:ext>
                </a:extLst>
              </a:tr>
              <a:tr h="138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지원 프로토콜</a:t>
                      </a:r>
                    </a:p>
                  </a:txBody>
                  <a:tcPr marL="68581" marR="68581" marT="34303" marB="34303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SAE J1850 PWM (41.6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SAE J1850 VPW (10.4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9141-2 (5 baud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init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, 10.4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14230-4 KWP (5 baud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init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, 10.4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14230-4 KWP (fast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init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, 10.4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15765-4 CAN (11 bit ID, 500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15765-4 CAN (29 bit ID, 500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15765-4 CAN (11 bit ID, 250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ISO 15765-4 CAN (29 bit ID, 250 </a:t>
                      </a:r>
                      <a:r>
                        <a:rPr lang="en-US" altLang="ko-KR" sz="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kbit</a:t>
                      </a:r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SAE J1939 (250kbps)</a:t>
                      </a:r>
                    </a:p>
                    <a:p>
                      <a:pPr rtl="0"/>
                      <a:r>
                        <a:rPr lang="en-US" altLang="ko-KR" sz="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SAE J1939 (500kbps)</a:t>
                      </a:r>
                    </a:p>
                  </a:txBody>
                  <a:tcPr marL="68581" marR="68581" marT="34303" marB="34303"/>
                </a:tc>
                <a:extLst>
                  <a:ext uri="{0D108BD9-81ED-4DB2-BD59-A6C34878D82A}">
                    <a16:rowId xmlns:a16="http://schemas.microsoft.com/office/drawing/2014/main" xmlns="" val="2650673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09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1434" y="954886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dobe 고딕 Std B" pitchFamily="34" charset="-127"/>
                <a:ea typeface="Adobe 고딕 Std B" pitchFamily="34" charset="-127"/>
              </a:rPr>
              <a:t>개발 환경 및 개발 방법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7">
            <a:extLst>
              <a:ext uri="{FF2B5EF4-FFF2-40B4-BE49-F238E27FC236}">
                <a16:creationId xmlns:a16="http://schemas.microsoft.com/office/drawing/2014/main" xmlns="" id="{F3EB0264-4DBF-4BFA-B457-1EC11A77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2" y="5013176"/>
            <a:ext cx="738365" cy="73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21">
            <a:extLst>
              <a:ext uri="{FF2B5EF4-FFF2-40B4-BE49-F238E27FC236}">
                <a16:creationId xmlns:a16="http://schemas.microsoft.com/office/drawing/2014/main" xmlns="" id="{9A04097F-8B68-4E00-9CC4-5EB4BFAE4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013176"/>
            <a:ext cx="738365" cy="73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">
            <a:extLst>
              <a:ext uri="{FF2B5EF4-FFF2-40B4-BE49-F238E27FC236}">
                <a16:creationId xmlns:a16="http://schemas.microsoft.com/office/drawing/2014/main" xmlns="" id="{79F90F2E-F832-476C-BA5D-44E20A71A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83" y="3717032"/>
            <a:ext cx="2060275" cy="87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4">
            <a:extLst>
              <a:ext uri="{FF2B5EF4-FFF2-40B4-BE49-F238E27FC236}">
                <a16:creationId xmlns:a16="http://schemas.microsoft.com/office/drawing/2014/main" xmlns="" id="{505D5A96-4A06-49CD-B3FB-2106B11A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62385"/>
            <a:ext cx="1064674" cy="5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D9A068F0-BE25-4BE7-9085-2BBBC0C6B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09837"/>
              </p:ext>
            </p:extLst>
          </p:nvPr>
        </p:nvGraphicFramePr>
        <p:xfrm>
          <a:off x="4218830" y="3830500"/>
          <a:ext cx="3521522" cy="1912404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284192">
                  <a:extLst>
                    <a:ext uri="{9D8B030D-6E8A-4147-A177-3AD203B41FA5}">
                      <a16:colId xmlns:a16="http://schemas.microsoft.com/office/drawing/2014/main" xmlns="" val="3795219900"/>
                    </a:ext>
                  </a:extLst>
                </a:gridCol>
                <a:gridCol w="2237330">
                  <a:extLst>
                    <a:ext uri="{9D8B030D-6E8A-4147-A177-3AD203B41FA5}">
                      <a16:colId xmlns:a16="http://schemas.microsoft.com/office/drawing/2014/main" xmlns="" val="1080267976"/>
                    </a:ext>
                  </a:extLst>
                </a:gridCol>
              </a:tblGrid>
              <a:tr h="68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사용언어</a:t>
                      </a:r>
                    </a:p>
                  </a:txBody>
                  <a:tcPr marL="68584" marR="68584" marT="34254" marB="3425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Python3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Java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Flask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54" marB="34254"/>
                </a:tc>
                <a:extLst>
                  <a:ext uri="{0D108BD9-81ED-4DB2-BD59-A6C34878D82A}">
                    <a16:rowId xmlns:a16="http://schemas.microsoft.com/office/drawing/2014/main" xmlns="" val="1771568042"/>
                  </a:ext>
                </a:extLst>
              </a:tr>
              <a:tr h="480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개발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OS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54" marB="3425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Raspbian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(Linux)</a:t>
                      </a:r>
                    </a:p>
                  </a:txBody>
                  <a:tcPr marL="68584" marR="68584" marT="34254" marB="34254"/>
                </a:tc>
                <a:extLst>
                  <a:ext uri="{0D108BD9-81ED-4DB2-BD59-A6C34878D82A}">
                    <a16:rowId xmlns:a16="http://schemas.microsoft.com/office/drawing/2014/main" xmlns="" val="2959262672"/>
                  </a:ext>
                </a:extLst>
              </a:tr>
              <a:tr h="685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사용 도구</a:t>
                      </a:r>
                    </a:p>
                  </a:txBody>
                  <a:tcPr marL="68584" marR="68584" marT="34254" marB="3425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Visual studio 2017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Sublime Text 3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Android Studio</a:t>
                      </a:r>
                      <a:endParaRPr lang="ko-KR" altLang="en-US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54" marB="34254"/>
                </a:tc>
                <a:extLst>
                  <a:ext uri="{0D108BD9-81ED-4DB2-BD59-A6C34878D82A}">
                    <a16:rowId xmlns:a16="http://schemas.microsoft.com/office/drawing/2014/main" xmlns="" val="348841562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59FF1971-7333-40CE-BD93-D4506C7AE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65104"/>
            <a:ext cx="850204" cy="592999"/>
          </a:xfrm>
          <a:prstGeom prst="rect">
            <a:avLst/>
          </a:prstGeom>
        </p:spPr>
      </p:pic>
      <p:pic>
        <p:nvPicPr>
          <p:cNvPr id="32" name="_x318987392" descr="EMB0000192c30e7">
            <a:extLst>
              <a:ext uri="{FF2B5EF4-FFF2-40B4-BE49-F238E27FC236}">
                <a16:creationId xmlns:a16="http://schemas.microsoft.com/office/drawing/2014/main" xmlns="" id="{4BDD1EB9-F0E0-4E6E-AABC-1EF8AF23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6"/>
          <a:stretch>
            <a:fillRect/>
          </a:stretch>
        </p:blipFill>
        <p:spPr bwMode="auto">
          <a:xfrm>
            <a:off x="1329905" y="1916832"/>
            <a:ext cx="2522015" cy="18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xmlns="" id="{00802949-3175-4F1F-B163-68365E6CD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91277"/>
              </p:ext>
            </p:extLst>
          </p:nvPr>
        </p:nvGraphicFramePr>
        <p:xfrm>
          <a:off x="4218830" y="1916832"/>
          <a:ext cx="3521522" cy="1680203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xmlns="" val="221883778"/>
                    </a:ext>
                  </a:extLst>
                </a:gridCol>
                <a:gridCol w="2238778">
                  <a:extLst>
                    <a:ext uri="{9D8B030D-6E8A-4147-A177-3AD203B41FA5}">
                      <a16:colId xmlns:a16="http://schemas.microsoft.com/office/drawing/2014/main" xmlns="" val="3067698670"/>
                    </a:ext>
                  </a:extLst>
                </a:gridCol>
              </a:tblGrid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차량명</a:t>
                      </a:r>
                      <a:endParaRPr lang="ko-KR" altLang="en-US" sz="11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칼로스</a:t>
                      </a:r>
                      <a:endPara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2021961421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제조사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GM 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대우</a:t>
                      </a:r>
                      <a:endPara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3449762321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엔진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1498cc DOHC</a:t>
                      </a:r>
                      <a:endParaRPr lang="ko-KR" altLang="en-US" sz="900" dirty="0">
                        <a:solidFill>
                          <a:schemeClr val="bg2">
                            <a:lumMod val="25000"/>
                          </a:schemeClr>
                        </a:solidFill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97" marR="68597" marT="34269" marB="34269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3584857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사용연료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가솔린</a:t>
                      </a:r>
                      <a:endParaRPr lang="en-US" altLang="ko-KR" sz="9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1572755923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변속기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수동 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단</a:t>
                      </a: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2717248849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탑승인원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5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인승</a:t>
                      </a: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2590891725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출력</a:t>
                      </a:r>
                    </a:p>
                  </a:txBody>
                  <a:tcPr marL="68597" marR="68597" marT="34269" marB="342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86</a:t>
                      </a:r>
                      <a:r>
                        <a:rPr lang="ko-KR" altLang="en-US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마력</a:t>
                      </a:r>
                      <a:r>
                        <a:rPr lang="en-US" altLang="ko-KR" sz="9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/ 5500RPM</a:t>
                      </a:r>
                    </a:p>
                  </a:txBody>
                  <a:tcPr marL="68597" marR="68597" marT="34269" marB="34269"/>
                </a:tc>
                <a:extLst>
                  <a:ext uri="{0D108BD9-81ED-4DB2-BD59-A6C34878D82A}">
                    <a16:rowId xmlns:a16="http://schemas.microsoft.com/office/drawing/2014/main" xmlns="" val="2996100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17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1434" y="954886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환경 및 개발 방법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98343" y="41490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0E96AF-A20F-4947-9875-C46950C09F7D}"/>
              </a:ext>
            </a:extLst>
          </p:cNvPr>
          <p:cNvSpPr/>
          <p:nvPr/>
        </p:nvSpPr>
        <p:spPr>
          <a:xfrm>
            <a:off x="1098343" y="2055619"/>
            <a:ext cx="79208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Raspberry Pi</a:t>
            </a:r>
            <a:endParaRPr lang="ko-KR" altLang="en-US" sz="2000" b="1" dirty="0">
              <a:solidFill>
                <a:prstClr val="black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Raspberry Pi 3</a:t>
            </a:r>
            <a:r>
              <a:rPr lang="en-US" altLang="ko-KR" sz="1600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구현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1600" b="1" dirty="0" err="1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통신모뎀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(Alcatel L800)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을 이용해 </a:t>
            </a:r>
            <a:r>
              <a:rPr lang="en-US" altLang="ko-KR" sz="1600" dirty="0">
                <a:latin typeface="a스마일M" panose="02020600000000000000" pitchFamily="18" charset="-127"/>
                <a:ea typeface="a스마일M" panose="02020600000000000000" pitchFamily="18" charset="-127"/>
              </a:rPr>
              <a:t>Internet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과 연결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ELM327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Bluetooth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 이용해 통신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OBD2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얻어진 정보를 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Database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 저장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사용자에게 </a:t>
            </a:r>
            <a:r>
              <a:rPr lang="ko-KR" altLang="en-US" sz="1600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실시간 주행 정보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제공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(LCD display)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주행 정보 </a:t>
            </a:r>
            <a:r>
              <a:rPr lang="ko-KR" altLang="en-US" sz="1600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음성지원</a:t>
            </a:r>
            <a:r>
              <a:rPr lang="en-US" altLang="ko-KR" sz="1600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7EDDE71-D110-4277-8BC5-A837EE2D6326}"/>
              </a:ext>
            </a:extLst>
          </p:cNvPr>
          <p:cNvSpPr/>
          <p:nvPr/>
        </p:nvSpPr>
        <p:spPr>
          <a:xfrm>
            <a:off x="1326185" y="4306451"/>
            <a:ext cx="61666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2.  Database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</a:t>
            </a:r>
            <a:r>
              <a:rPr lang="en-US" altLang="ko-KR" sz="1600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Cloud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구현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서버에서 분석한 데이터를 저장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연비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주행거리</a:t>
            </a:r>
            <a:r>
              <a:rPr lang="en-US" altLang="ko-KR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운행 점수 등을 저장</a:t>
            </a:r>
            <a:endParaRPr lang="en-US" altLang="ko-KR" sz="1600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6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1434" y="954886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환경 및 개발 방법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98343" y="3717032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0E96AF-A20F-4947-9875-C46950C09F7D}"/>
              </a:ext>
            </a:extLst>
          </p:cNvPr>
          <p:cNvSpPr/>
          <p:nvPr/>
        </p:nvSpPr>
        <p:spPr>
          <a:xfrm>
            <a:off x="1098343" y="2055619"/>
            <a:ext cx="79208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3.  Web Server</a:t>
            </a:r>
            <a:r>
              <a:rPr lang="ko-KR" altLang="en-US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sz="2400" b="1" dirty="0">
              <a:solidFill>
                <a:prstClr val="black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Cloud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 구축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APP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의 요청 대기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APP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에서 요청이 오면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DB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내용을 참조하여 응답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7EDDE71-D110-4277-8BC5-A837EE2D6326}"/>
              </a:ext>
            </a:extLst>
          </p:cNvPr>
          <p:cNvSpPr/>
          <p:nvPr/>
        </p:nvSpPr>
        <p:spPr>
          <a:xfrm>
            <a:off x="1187624" y="3933056"/>
            <a:ext cx="646890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4.  Application</a:t>
            </a:r>
            <a:r>
              <a:rPr lang="ko-KR" altLang="en-US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sz="2400" b="1" dirty="0">
              <a:solidFill>
                <a:prstClr val="black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Android Studio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 사용한 어플리케이션 개발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시동을 끄면 서버로부터 운행 기록을 전달받아 </a:t>
            </a:r>
            <a:r>
              <a:rPr lang="en-US" altLang="ko-KR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Push</a:t>
            </a:r>
            <a:r>
              <a:rPr lang="ko-KR" altLang="en-US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알림</a:t>
            </a:r>
            <a:endParaRPr lang="en-US" altLang="ko-KR" b="1" dirty="0">
              <a:solidFill>
                <a:srgbClr val="FF0000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주간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/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월간 </a:t>
            </a:r>
            <a:r>
              <a:rPr lang="ko-KR" altLang="en-US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주행 기록 확인</a:t>
            </a:r>
            <a:r>
              <a:rPr lang="ko-KR" altLang="en-US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및 분석 기능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907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21434" y="954886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환경 및 개발 방법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1098343" y="3861048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E0E96AF-A20F-4947-9875-C46950C09F7D}"/>
              </a:ext>
            </a:extLst>
          </p:cNvPr>
          <p:cNvSpPr/>
          <p:nvPr/>
        </p:nvSpPr>
        <p:spPr>
          <a:xfrm>
            <a:off x="1098343" y="2055619"/>
            <a:ext cx="66967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5.  Sensors</a:t>
            </a:r>
            <a:r>
              <a:rPr lang="ko-KR" altLang="en-US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sz="2400" b="1" dirty="0">
              <a:solidFill>
                <a:prstClr val="black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차량 내부에 센서들을 설치하고 각 센서는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Raspberry Pi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로 데이터를 전송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각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Sensor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는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Raspberry Pi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GPIO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또는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Aduino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 사용해서 연결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7EDDE71-D110-4277-8BC5-A837EE2D6326}"/>
              </a:ext>
            </a:extLst>
          </p:cNvPr>
          <p:cNvSpPr/>
          <p:nvPr/>
        </p:nvSpPr>
        <p:spPr>
          <a:xfrm>
            <a:off x="1277856" y="4104600"/>
            <a:ext cx="631847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6</a:t>
            </a:r>
            <a:r>
              <a:rPr lang="en-US" altLang="ko-KR" sz="20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.  </a:t>
            </a:r>
            <a:r>
              <a:rPr lang="en-US" altLang="ko-KR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APIs</a:t>
            </a:r>
            <a:r>
              <a:rPr lang="ko-KR" altLang="en-US" sz="2400" b="1" dirty="0">
                <a:solidFill>
                  <a:prstClr val="black"/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 </a:t>
            </a:r>
            <a:endParaRPr lang="en-US" altLang="ko-KR" sz="2400" b="1" dirty="0">
              <a:solidFill>
                <a:prstClr val="black"/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Google/</a:t>
            </a:r>
            <a:r>
              <a:rPr lang="en-US" altLang="ko-KR" dirty="0" err="1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Naver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의 </a:t>
            </a:r>
            <a:r>
              <a:rPr lang="en-US" altLang="ko-KR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TTS/STT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 사용하여 음성 환경 제공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SK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Planet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API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 사용해서 </a:t>
            </a:r>
            <a:r>
              <a:rPr lang="ko-KR" altLang="en-US" b="1" dirty="0">
                <a:solidFill>
                  <a:srgbClr val="FF0000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날씨 정보 </a:t>
            </a:r>
            <a:r>
              <a:rPr lang="ko-KR" altLang="en-US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수신</a:t>
            </a:r>
            <a:endParaRPr lang="en-US" altLang="ko-KR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97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343" y="544522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완료한 기능 </a:t>
            </a:r>
            <a:r>
              <a:rPr lang="en-US" altLang="ko-KR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1</a:t>
            </a:r>
            <a:endParaRPr lang="ko-KR" altLang="en-US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708CD6-3CFB-4FCE-A960-176DC5619D57}"/>
              </a:ext>
            </a:extLst>
          </p:cNvPr>
          <p:cNvSpPr txBox="1"/>
          <p:nvPr/>
        </p:nvSpPr>
        <p:spPr>
          <a:xfrm>
            <a:off x="1098343" y="2361970"/>
            <a:ext cx="6696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OBD2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포트에서 차량 데이터를 받아와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Raspberry PI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에서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Parsing(RPM, Speed, IAT(Intake Air Temperature), MAP(Manifold Absolute Pressure), Throttle Position,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Parsing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된 데이터를 가공하여 계측 가능한 데이터로 변환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  (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급정차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급가속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연비 등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DB – Web – App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연동 완료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Web – App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간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POST/Response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이용하여 데이터 송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/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수신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(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주행정보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위치정보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사용자 정보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668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343" y="544522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완료한 기능 </a:t>
            </a:r>
            <a:r>
              <a:rPr lang="en-US" altLang="ko-KR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2</a:t>
            </a:r>
            <a:endParaRPr lang="ko-KR" altLang="en-US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D708CD6-3CFB-4FCE-A960-176DC5619D57}"/>
              </a:ext>
            </a:extLst>
          </p:cNvPr>
          <p:cNvSpPr txBox="1"/>
          <p:nvPr/>
        </p:nvSpPr>
        <p:spPr>
          <a:xfrm>
            <a:off x="1098343" y="2580261"/>
            <a:ext cx="66967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GPS(L80-M39)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이용하여 위도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/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경도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시간정보 수신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Raspberry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PI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에서 가공된 데이터를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LCD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통해 출력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가공된 데이터를 서버로 전송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서버에 있는 데이터를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Android Application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을 이용하여 확인 가능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36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343" y="544522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예정인 기능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6FB1650-5331-411B-B0F7-7F27191FA0BD}"/>
              </a:ext>
            </a:extLst>
          </p:cNvPr>
          <p:cNvSpPr txBox="1"/>
          <p:nvPr/>
        </p:nvSpPr>
        <p:spPr>
          <a:xfrm>
            <a:off x="1098343" y="2580261"/>
            <a:ext cx="6696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Gyro sensor(MPU-6050)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이용하여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ECO-DAS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기능 구현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LTE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통신 모뎀을 이용한 인터넷 접속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App / Raspberry PI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의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GUI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개선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연비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주의 구간 안내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TTS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API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이용한 음성 알림 기능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290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343" y="544522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개발에서 제외될 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18E94F9-C6F0-4FC9-AD8E-83A94519F957}"/>
              </a:ext>
            </a:extLst>
          </p:cNvPr>
          <p:cNvSpPr txBox="1"/>
          <p:nvPr/>
        </p:nvSpPr>
        <p:spPr>
          <a:xfrm>
            <a:off x="1098343" y="2578257"/>
            <a:ext cx="66967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후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측방 감지 기능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졸음운전 방지 기능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스마일M" panose="02020600000000000000" pitchFamily="18" charset="-127"/>
                <a:ea typeface="a스마일M" panose="02020600000000000000" pitchFamily="18" charset="-127"/>
              </a:rPr>
              <a:t>비경제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운전 구간 알림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차량내 환경 모니터링 기능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STT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기능 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46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3487" y="977546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재 발표 추가사항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44208" y="1844824"/>
            <a:ext cx="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91218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5 / 24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5351" y="194296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데모환경 추가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36CB24C-3EF5-4EAB-BE55-C2F484AE1475}"/>
              </a:ext>
            </a:extLst>
          </p:cNvPr>
          <p:cNvSpPr/>
          <p:nvPr/>
        </p:nvSpPr>
        <p:spPr>
          <a:xfrm>
            <a:off x="801674" y="3102087"/>
            <a:ext cx="72900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데모환경을 실제 환경과 유사하게 하기위해 시뮬레이터 구입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실제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OBD2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와는 다른 형태의 데이터가 송출됨을 확인함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데이터 파싱 구조 일부 변경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변경한 코드로 시연 작동 후 정상 기동을 확인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lvl="1"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 어플리케이션 </a:t>
            </a:r>
            <a:r>
              <a:rPr lang="ko-KR" altLang="en-US" sz="1400" b="1" dirty="0" smtClean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UI </a:t>
            </a:r>
            <a:r>
              <a:rPr lang="ko-KR" altLang="en-US" sz="1400" b="1" dirty="0" smtClean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개선</a:t>
            </a:r>
            <a:r>
              <a:rPr lang="en-US" altLang="ko-KR" sz="1400" b="1" dirty="0" smtClean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16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8470" y="95488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  <a:endParaRPr lang="en-US" altLang="ko-KR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921ABCA9-D52C-44AC-BF28-1FA9F595B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35393"/>
              </p:ext>
            </p:extLst>
          </p:nvPr>
        </p:nvGraphicFramePr>
        <p:xfrm>
          <a:off x="1259632" y="1593669"/>
          <a:ext cx="6624735" cy="4431792"/>
        </p:xfrm>
        <a:graphic>
          <a:graphicData uri="http://schemas.openxmlformats.org/drawingml/2006/table">
            <a:tbl>
              <a:tblPr/>
              <a:tblGrid>
                <a:gridCol w="1048143">
                  <a:extLst>
                    <a:ext uri="{9D8B030D-6E8A-4147-A177-3AD203B41FA5}">
                      <a16:colId xmlns:a16="http://schemas.microsoft.com/office/drawing/2014/main" xmlns="" val="1924621926"/>
                    </a:ext>
                  </a:extLst>
                </a:gridCol>
                <a:gridCol w="1517872">
                  <a:extLst>
                    <a:ext uri="{9D8B030D-6E8A-4147-A177-3AD203B41FA5}">
                      <a16:colId xmlns:a16="http://schemas.microsoft.com/office/drawing/2014/main" xmlns="" val="1947487759"/>
                    </a:ext>
                  </a:extLst>
                </a:gridCol>
                <a:gridCol w="2518447">
                  <a:extLst>
                    <a:ext uri="{9D8B030D-6E8A-4147-A177-3AD203B41FA5}">
                      <a16:colId xmlns:a16="http://schemas.microsoft.com/office/drawing/2014/main" xmlns="" val="1107315731"/>
                    </a:ext>
                  </a:extLst>
                </a:gridCol>
                <a:gridCol w="1540273">
                  <a:extLst>
                    <a:ext uri="{9D8B030D-6E8A-4147-A177-3AD203B41FA5}">
                      <a16:colId xmlns:a16="http://schemas.microsoft.com/office/drawing/2014/main" xmlns="" val="2547464226"/>
                    </a:ext>
                  </a:extLst>
                </a:gridCol>
              </a:tblGrid>
              <a:tr h="270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9707357"/>
                  </a:ext>
                </a:extLst>
              </a:tr>
              <a:tr h="48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주행 정보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실시간 차량 데이터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(RPM,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연비 등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LCD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5762524"/>
                  </a:ext>
                </a:extLst>
              </a:tr>
              <a:tr h="732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관성 주행 보조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MPU-6050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센서를 이용하여 차량의 기울기를 측정하고 관성주행이 가능한 상황에서 사용자에게 알림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12236097"/>
                  </a:ext>
                </a:extLst>
              </a:tr>
              <a:tr h="48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음성 지원 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판단된 주행정보를 바탕으로 이벤트 발생시 사용자에게 음성 안내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77102344"/>
                  </a:ext>
                </a:extLst>
              </a:tr>
              <a:tr h="48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비효율 운전 감지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급가속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급정차 등 비 경제적인 주행 패턴을 감지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8030396"/>
                  </a:ext>
                </a:extLst>
              </a:tr>
              <a:tr h="48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주행 경로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GPS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모듈을 사용하여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Application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주행 경로를 확인할 수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64280890"/>
                  </a:ext>
                </a:extLst>
              </a:tr>
              <a:tr h="7328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차계부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연비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주행 거리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유류소모량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차량 유지비 등이 자동으로 기록되고 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단위로 확인할 수 있음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1396296"/>
                  </a:ext>
                </a:extLst>
              </a:tr>
              <a:tr h="489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비경제 운전 위험 알림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비경제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운전이 많이 일어나는 구간을 분석하여 운전자에게 미리 주의를 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667226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85B06F07-B89C-4424-B97D-FBC07DF50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084" y="16311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9B81A15-0B0B-48D1-9511-B42C459ADF42}"/>
              </a:ext>
            </a:extLst>
          </p:cNvPr>
          <p:cNvSpPr/>
          <p:nvPr/>
        </p:nvSpPr>
        <p:spPr>
          <a:xfrm>
            <a:off x="6948264" y="2000455"/>
            <a:ext cx="288032" cy="276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F4E66688-7E1F-4F81-BB6D-DD54EB58BAE9}"/>
              </a:ext>
            </a:extLst>
          </p:cNvPr>
          <p:cNvSpPr/>
          <p:nvPr/>
        </p:nvSpPr>
        <p:spPr>
          <a:xfrm>
            <a:off x="6941003" y="3688381"/>
            <a:ext cx="288032" cy="276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CCC95B3-FEEB-4C74-91C5-808C4F566262}"/>
              </a:ext>
            </a:extLst>
          </p:cNvPr>
          <p:cNvSpPr/>
          <p:nvPr/>
        </p:nvSpPr>
        <p:spPr>
          <a:xfrm>
            <a:off x="6941003" y="4190433"/>
            <a:ext cx="288032" cy="276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07441A9-B2CB-4321-8923-4555791FA6DE}"/>
              </a:ext>
            </a:extLst>
          </p:cNvPr>
          <p:cNvSpPr/>
          <p:nvPr/>
        </p:nvSpPr>
        <p:spPr>
          <a:xfrm>
            <a:off x="6948264" y="4848564"/>
            <a:ext cx="288032" cy="276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xmlns="" id="{2D0BBD10-77B4-47B2-960B-D6E59B6BEB16}"/>
              </a:ext>
            </a:extLst>
          </p:cNvPr>
          <p:cNvSpPr/>
          <p:nvPr/>
        </p:nvSpPr>
        <p:spPr>
          <a:xfrm>
            <a:off x="6912261" y="2556502"/>
            <a:ext cx="330630" cy="3176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xmlns="" id="{DCAF5413-BF5D-41C4-8A20-8FA602F4E34D}"/>
              </a:ext>
            </a:extLst>
          </p:cNvPr>
          <p:cNvSpPr/>
          <p:nvPr/>
        </p:nvSpPr>
        <p:spPr>
          <a:xfrm>
            <a:off x="6905666" y="3136569"/>
            <a:ext cx="330630" cy="3176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곱하기 기호 8">
            <a:extLst>
              <a:ext uri="{FF2B5EF4-FFF2-40B4-BE49-F238E27FC236}">
                <a16:creationId xmlns:a16="http://schemas.microsoft.com/office/drawing/2014/main" xmlns="" id="{4058A7E7-2607-41E3-A427-C3A3F4D224CF}"/>
              </a:ext>
            </a:extLst>
          </p:cNvPr>
          <p:cNvSpPr/>
          <p:nvPr/>
        </p:nvSpPr>
        <p:spPr>
          <a:xfrm>
            <a:off x="6912260" y="5302804"/>
            <a:ext cx="377861" cy="4474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5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GitHub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3620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https://github.com/cwal1220/Doraemon</a:t>
            </a:r>
            <a:endParaRPr lang="ko-KR" altLang="en-US" sz="1400" dirty="0">
              <a:solidFill>
                <a:srgbClr val="0000FF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endParaRPr lang="ko-KR" altLang="en-US" sz="14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3" name="그림 2">
            <a:extLst>
              <a:ext uri="{FF2B5EF4-FFF2-40B4-BE49-F238E27FC236}">
                <a16:creationId xmlns:a16="http://schemas.microsoft.com/office/drawing/2014/main" xmlns="" id="{3EBF65B7-1B49-407C-BDBF-5533A02D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89038"/>
            <a:ext cx="5585169" cy="324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53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111" y="950165"/>
            <a:ext cx="95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업무 분담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내용 개체 틀 1">
            <a:extLst>
              <a:ext uri="{FF2B5EF4-FFF2-40B4-BE49-F238E27FC236}">
                <a16:creationId xmlns:a16="http://schemas.microsoft.com/office/drawing/2014/main" xmlns="" id="{4292476B-D6B0-4450-B11D-91EF840E50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244004"/>
              </p:ext>
            </p:extLst>
          </p:nvPr>
        </p:nvGraphicFramePr>
        <p:xfrm>
          <a:off x="684975" y="1789622"/>
          <a:ext cx="7739801" cy="3549081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87637">
                  <a:extLst>
                    <a:ext uri="{9D8B030D-6E8A-4147-A177-3AD203B41FA5}">
                      <a16:colId xmlns:a16="http://schemas.microsoft.com/office/drawing/2014/main" xmlns="" val="742069609"/>
                    </a:ext>
                  </a:extLst>
                </a:gridCol>
                <a:gridCol w="1613041">
                  <a:extLst>
                    <a:ext uri="{9D8B030D-6E8A-4147-A177-3AD203B41FA5}">
                      <a16:colId xmlns:a16="http://schemas.microsoft.com/office/drawing/2014/main" xmlns="" val="2127834128"/>
                    </a:ext>
                  </a:extLst>
                </a:gridCol>
                <a:gridCol w="1613041">
                  <a:extLst>
                    <a:ext uri="{9D8B030D-6E8A-4147-A177-3AD203B41FA5}">
                      <a16:colId xmlns:a16="http://schemas.microsoft.com/office/drawing/2014/main" xmlns="" val="2344504682"/>
                    </a:ext>
                  </a:extLst>
                </a:gridCol>
                <a:gridCol w="1613041">
                  <a:extLst>
                    <a:ext uri="{9D8B030D-6E8A-4147-A177-3AD203B41FA5}">
                      <a16:colId xmlns:a16="http://schemas.microsoft.com/office/drawing/2014/main" xmlns="" val="1727883348"/>
                    </a:ext>
                  </a:extLst>
                </a:gridCol>
                <a:gridCol w="1613041">
                  <a:extLst>
                    <a:ext uri="{9D8B030D-6E8A-4147-A177-3AD203B41FA5}">
                      <a16:colId xmlns:a16="http://schemas.microsoft.com/office/drawing/2014/main" xmlns="" val="3512725744"/>
                    </a:ext>
                  </a:extLst>
                </a:gridCol>
              </a:tblGrid>
              <a:tr h="5958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박 찬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구삼열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설현관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송현화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extLst>
                  <a:ext uri="{0D108BD9-81ED-4DB2-BD59-A6C34878D82A}">
                    <a16:rowId xmlns:a16="http://schemas.microsoft.com/office/drawing/2014/main" xmlns="" val="3103275675"/>
                  </a:ext>
                </a:extLst>
              </a:tr>
              <a:tr h="683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자료 수집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OBD </a:t>
                      </a:r>
                      <a:r>
                        <a:rPr kumimoji="0" lang="ko-KR" alt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차량용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    Protocol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시스템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플랫폼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   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호환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DB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Application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Python 3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라이브러리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1565625"/>
                  </a:ext>
                </a:extLst>
              </a:tr>
              <a:tr h="683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설계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OBD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 정보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3 control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DB control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Web Server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3 API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/>
                </a:tc>
                <a:extLst>
                  <a:ext uri="{0D108BD9-81ED-4DB2-BD59-A6C34878D82A}">
                    <a16:rowId xmlns:a16="http://schemas.microsoft.com/office/drawing/2014/main" xmlns="" val="3090684229"/>
                  </a:ext>
                </a:extLst>
              </a:tr>
              <a:tr h="883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구현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 정보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   -&gt; Raspberry Pi 3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Web Server</a:t>
                      </a: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3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    </a:t>
                      </a:r>
                      <a:r>
                        <a:rPr kumimoji="0" lang="ko-KR" altLang="en-US" sz="11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서버용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플랫폼 구현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 정보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DB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저장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Web Server</a:t>
                      </a: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Android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와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3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연결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   -&gt;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차량 정보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display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6050607"/>
                  </a:ext>
                </a:extLst>
              </a:tr>
              <a:tr h="683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테스트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6026" marR="66026" marT="33014" marB="33014" anchor="ctr" horzOverflow="overflow">
                    <a:solidFill>
                      <a:srgbClr val="A5A5A5"/>
                    </a:solidFill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장비 작동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제어 테스트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285750" marR="0" lvl="0" indent="-2857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원격 작동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제어 테스트</a:t>
                      </a:r>
                      <a:endParaRPr kumimoji="0" lang="en-US" altLang="ko-KR" sz="11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285750" marR="0" lvl="0" indent="-2857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통합 테스트 </a:t>
                      </a:r>
                      <a:r>
                        <a:rPr kumimoji="0" lang="en-US" altLang="ko-KR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/ </a:t>
                      </a:r>
                      <a:r>
                        <a:rPr kumimoji="0" lang="ko-KR" altLang="en-US" sz="11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유지보수</a:t>
                      </a: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109006" marR="109006" marT="54504" marB="54504" anchor="ctr" horzOverflow="overflow"/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6D5E3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5" marR="91445" marT="45723" marB="4572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6D5E3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5" marR="91445" marT="45723" marB="4572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6D5E3"/>
                        </a:buClr>
                        <a:buSzTx/>
                        <a:buFont typeface="Wingdings" panose="05000000000000000000" pitchFamily="2" charset="2"/>
                        <a:buChar char="v"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5" marR="91445" marT="45723" marB="4572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242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587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6111" y="950165"/>
            <a:ext cx="957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업무 분담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D604D7-5012-4923-BD6A-48F836C1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20" y="232199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049" name="_x270747608" descr="EMB000035903ba9">
            <a:extLst>
              <a:ext uri="{FF2B5EF4-FFF2-40B4-BE49-F238E27FC236}">
                <a16:creationId xmlns:a16="http://schemas.microsoft.com/office/drawing/2014/main" xmlns="" id="{E77C3117-A170-4931-B47D-62C525DE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27" y="1700808"/>
            <a:ext cx="6983697" cy="390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7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종합 설계 수행 일정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내용 개체 틀 1">
            <a:extLst>
              <a:ext uri="{FF2B5EF4-FFF2-40B4-BE49-F238E27FC236}">
                <a16:creationId xmlns:a16="http://schemas.microsoft.com/office/drawing/2014/main" xmlns="" id="{4D43B256-E070-41AF-B628-45DC45B3508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07362" y="1765811"/>
          <a:ext cx="7529278" cy="3725469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817214">
                  <a:extLst>
                    <a:ext uri="{9D8B030D-6E8A-4147-A177-3AD203B41FA5}">
                      <a16:colId xmlns:a16="http://schemas.microsoft.com/office/drawing/2014/main" xmlns="" val="742069609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2127834128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2344504682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1727883348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3512725744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1525548262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2965881192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3516230467"/>
                    </a:ext>
                  </a:extLst>
                </a:gridCol>
                <a:gridCol w="714008">
                  <a:extLst>
                    <a:ext uri="{9D8B030D-6E8A-4147-A177-3AD203B41FA5}">
                      <a16:colId xmlns:a16="http://schemas.microsoft.com/office/drawing/2014/main" xmlns="" val="171951078"/>
                    </a:ext>
                  </a:extLst>
                </a:gridCol>
              </a:tblGrid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추진사항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12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1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2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3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4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5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6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7~9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월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/>
                </a:tc>
                <a:extLst>
                  <a:ext uri="{0D108BD9-81ED-4DB2-BD59-A6C34878D82A}">
                    <a16:rowId xmlns:a16="http://schemas.microsoft.com/office/drawing/2014/main" xmlns="" val="3103275675"/>
                  </a:ext>
                </a:extLst>
              </a:tr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사전 조사 및 </a:t>
                      </a:r>
                      <a:endParaRPr kumimoji="0" lang="en-US" altLang="ko-KR" sz="12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계획서 발표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1565625"/>
                  </a:ext>
                </a:extLst>
              </a:tr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플랫폼 조사 및 선정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extLst>
                  <a:ext uri="{0D108BD9-81ED-4DB2-BD59-A6C34878D82A}">
                    <a16:rowId xmlns:a16="http://schemas.microsoft.com/office/drawing/2014/main" xmlns="" val="3090684229"/>
                  </a:ext>
                </a:extLst>
              </a:tr>
              <a:tr h="3012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ELM327 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센서 분석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6050607"/>
                  </a:ext>
                </a:extLst>
              </a:tr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Raspberry Pi 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서버 개발 및 </a:t>
                      </a:r>
                      <a:r>
                        <a:rPr kumimoji="0" lang="en-US" altLang="ko-KR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Web Server</a:t>
                      </a: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 구축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extLst>
                  <a:ext uri="{0D108BD9-81ED-4DB2-BD59-A6C34878D82A}">
                    <a16:rowId xmlns:a16="http://schemas.microsoft.com/office/drawing/2014/main" xmlns="" val="1782422521"/>
                  </a:ext>
                </a:extLst>
              </a:tr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모바일 </a:t>
                      </a:r>
                      <a:endParaRPr kumimoji="0" lang="en-US" altLang="ko-KR" sz="12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어플리케이션 개발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1722960"/>
                  </a:ext>
                </a:extLst>
              </a:tr>
              <a:tr h="3012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시스템 통합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extLst>
                  <a:ext uri="{0D108BD9-81ED-4DB2-BD59-A6C34878D82A}">
                    <a16:rowId xmlns:a16="http://schemas.microsoft.com/office/drawing/2014/main" xmlns="" val="3446658047"/>
                  </a:ext>
                </a:extLst>
              </a:tr>
              <a:tr h="3012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테스트 및 유지보수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/>
                </a:tc>
                <a:extLst>
                  <a:ext uri="{0D108BD9-81ED-4DB2-BD59-A6C34878D82A}">
                    <a16:rowId xmlns:a16="http://schemas.microsoft.com/office/drawing/2014/main" xmlns="" val="1407807082"/>
                  </a:ext>
                </a:extLst>
              </a:tr>
              <a:tr h="4702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최종보고서 </a:t>
                      </a:r>
                      <a:endParaRPr kumimoji="0" lang="en-US" altLang="ko-KR" sz="120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스마일M" panose="02020600000000000000" pitchFamily="18" charset="-127"/>
                          <a:ea typeface="a스마일M" panose="02020600000000000000" pitchFamily="18" charset="-127"/>
                        </a:rPr>
                        <a:t>작성 및 최적화</a:t>
                      </a:r>
                      <a:endParaRPr kumimoji="0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anchor="ctr" horzOverflow="overflow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400" b="1">
                          <a:solidFill>
                            <a:schemeClr val="tx2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스마일M" panose="02020600000000000000" pitchFamily="18" charset="-127"/>
                        <a:ea typeface="a스마일M" panose="02020600000000000000" pitchFamily="18" charset="-127"/>
                      </a:endParaRPr>
                    </a:p>
                  </a:txBody>
                  <a:tcPr marL="68584" marR="68584" marT="34292" marB="34292" horzOverflow="overflow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7653862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6082DF9-C688-4AA8-9C41-DBCDAAE8F041}"/>
              </a:ext>
            </a:extLst>
          </p:cNvPr>
          <p:cNvSpPr/>
          <p:nvPr/>
        </p:nvSpPr>
        <p:spPr>
          <a:xfrm>
            <a:off x="2623357" y="2400148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3880747-85DE-4CCD-B28A-506E6496A5A8}"/>
              </a:ext>
            </a:extLst>
          </p:cNvPr>
          <p:cNvSpPr/>
          <p:nvPr/>
        </p:nvSpPr>
        <p:spPr>
          <a:xfrm>
            <a:off x="3337561" y="2900272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6F63D5D-7224-4E59-911B-365DBF6BD22B}"/>
              </a:ext>
            </a:extLst>
          </p:cNvPr>
          <p:cNvSpPr/>
          <p:nvPr/>
        </p:nvSpPr>
        <p:spPr>
          <a:xfrm>
            <a:off x="4051765" y="3237022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6CA95FE5-F906-421B-B247-EFDED5D8F342}"/>
              </a:ext>
            </a:extLst>
          </p:cNvPr>
          <p:cNvSpPr/>
          <p:nvPr/>
        </p:nvSpPr>
        <p:spPr>
          <a:xfrm>
            <a:off x="4051765" y="3652557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57055BAD-8214-42A2-AEC5-B8C9CDE43690}"/>
              </a:ext>
            </a:extLst>
          </p:cNvPr>
          <p:cNvSpPr/>
          <p:nvPr/>
        </p:nvSpPr>
        <p:spPr>
          <a:xfrm>
            <a:off x="4765969" y="3651038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691E1E6F-BDA0-4009-B954-99B25B572C6E}"/>
              </a:ext>
            </a:extLst>
          </p:cNvPr>
          <p:cNvSpPr/>
          <p:nvPr/>
        </p:nvSpPr>
        <p:spPr>
          <a:xfrm>
            <a:off x="5480173" y="3649519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577554E-28B7-4AAF-97C5-87C5FCF2D343}"/>
              </a:ext>
            </a:extLst>
          </p:cNvPr>
          <p:cNvSpPr/>
          <p:nvPr/>
        </p:nvSpPr>
        <p:spPr>
          <a:xfrm>
            <a:off x="4765969" y="4125272"/>
            <a:ext cx="714204" cy="163373"/>
          </a:xfrm>
          <a:prstGeom prst="rect">
            <a:avLst/>
          </a:prstGeom>
          <a:solidFill>
            <a:srgbClr val="00B0F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4381D38-288B-4C2C-80C9-6861193C9AEA}"/>
              </a:ext>
            </a:extLst>
          </p:cNvPr>
          <p:cNvSpPr/>
          <p:nvPr/>
        </p:nvSpPr>
        <p:spPr>
          <a:xfrm>
            <a:off x="5480173" y="4125272"/>
            <a:ext cx="714204" cy="1633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821B244-591C-4AF4-A793-CF62888AE5F3}"/>
              </a:ext>
            </a:extLst>
          </p:cNvPr>
          <p:cNvSpPr/>
          <p:nvPr/>
        </p:nvSpPr>
        <p:spPr>
          <a:xfrm>
            <a:off x="6205350" y="4490387"/>
            <a:ext cx="714204" cy="1633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DCF5200-8570-4209-A5D4-0BDBF759D038}"/>
              </a:ext>
            </a:extLst>
          </p:cNvPr>
          <p:cNvSpPr/>
          <p:nvPr/>
        </p:nvSpPr>
        <p:spPr>
          <a:xfrm>
            <a:off x="6912807" y="4791304"/>
            <a:ext cx="714204" cy="1633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C6787609-61E2-4ED6-B5CA-5D0DB3773EB0}"/>
              </a:ext>
            </a:extLst>
          </p:cNvPr>
          <p:cNvSpPr/>
          <p:nvPr/>
        </p:nvSpPr>
        <p:spPr>
          <a:xfrm>
            <a:off x="7633797" y="5141293"/>
            <a:ext cx="714204" cy="1633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595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4702" y="941668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필요기술 및 참고 문헌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44208" y="1844824"/>
            <a:ext cx="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912186"/>
            <a:ext cx="72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1of 4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5351" y="1942963"/>
            <a:ext cx="704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M" panose="02020600000000000000" pitchFamily="18" charset="-127"/>
                <a:ea typeface="a스마일M" panose="02020600000000000000" pitchFamily="18" charset="-127"/>
              </a:rPr>
              <a:t>PART 1</a:t>
            </a:r>
            <a:endParaRPr lang="ko-KR" altLang="en-US" sz="14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36CB24C-3EF5-4EAB-BE55-C2F484AE1475}"/>
              </a:ext>
            </a:extLst>
          </p:cNvPr>
          <p:cNvSpPr/>
          <p:nvPr/>
        </p:nvSpPr>
        <p:spPr>
          <a:xfrm>
            <a:off x="755576" y="2839576"/>
            <a:ext cx="72900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김성우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 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「사물 인터넷을 품은 </a:t>
            </a:r>
            <a:r>
              <a:rPr lang="ko-KR" altLang="en-US" sz="1400" b="1" dirty="0" err="1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라즈베리파이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- 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사물인터넷 프로그래밍의 </a:t>
            </a:r>
            <a:r>
              <a:rPr lang="ko-KR" altLang="en-US" sz="1400" b="1" dirty="0" err="1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모든것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」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. (2016)</a:t>
            </a: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</a:t>
            </a:r>
            <a:r>
              <a:rPr lang="en-US" altLang="ko-KR" sz="1400" b="1" dirty="0" err="1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Wikipidia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-</a:t>
            </a: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  <a:hlinkClick r:id="rId2"/>
              </a:rPr>
              <a:t>https://en.wikipedia.org/wiki/On-board_diagnostics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Python-OBD -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  <a:hlinkClick r:id="rId3"/>
              </a:rPr>
              <a:t>https://github.com/brendan-w/python-OBD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à"/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OPEN IOT -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  <a:hlinkClick r:id="rId4"/>
              </a:rPr>
              <a:t>http://www.openiot.net/?controller=DevicesApps&amp;action=DevicesDetail&amp;No=21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lvl="1"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▷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ELM327 - </a:t>
            </a:r>
            <a:r>
              <a:rPr lang="en-US" altLang="ko-KR" sz="1400" b="1" dirty="0">
                <a:solidFill>
                  <a:prstClr val="black"/>
                </a:solidFill>
                <a:latin typeface="a스마일M" panose="02020600000000000000" pitchFamily="18" charset="-127"/>
                <a:ea typeface="a스마일M" panose="02020600000000000000" pitchFamily="18" charset="-127"/>
                <a:hlinkClick r:id="rId5"/>
              </a:rPr>
              <a:t>https://en.wikipedia.org/wiki/ELM327</a:t>
            </a:r>
            <a:endParaRPr lang="en-US" altLang="ko-KR" sz="1400" b="1" dirty="0">
              <a:solidFill>
                <a:prstClr val="black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146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1718" y="910701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데모영상</a:t>
            </a:r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-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주행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온라인 미디어 4">
            <a:hlinkClick r:id="" action="ppaction://media"/>
            <a:extLst>
              <a:ext uri="{FF2B5EF4-FFF2-40B4-BE49-F238E27FC236}">
                <a16:creationId xmlns:a16="http://schemas.microsoft.com/office/drawing/2014/main" xmlns="" id="{E10F9A42-007B-469A-BD03-4F315DB405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38237" y="1621900"/>
            <a:ext cx="7267526" cy="40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60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39739" y="925283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데모영상</a:t>
            </a:r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 : fuel-cut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온라인 미디어 4">
            <a:hlinkClick r:id="" action="ppaction://media"/>
            <a:extLst>
              <a:ext uri="{FF2B5EF4-FFF2-40B4-BE49-F238E27FC236}">
                <a16:creationId xmlns:a16="http://schemas.microsoft.com/office/drawing/2014/main" xmlns="" id="{71240B60-8FD7-4D16-B398-3A54FFE1F4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3568" y="1467535"/>
            <a:ext cx="7776864" cy="43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2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13290" y="945713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데모영상 </a:t>
            </a:r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: 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정지상태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온라인 미디어 2">
            <a:hlinkClick r:id="" action="ppaction://media"/>
            <a:extLst>
              <a:ext uri="{FF2B5EF4-FFF2-40B4-BE49-F238E27FC236}">
                <a16:creationId xmlns:a16="http://schemas.microsoft.com/office/drawing/2014/main" xmlns="" id="{EE69E7D3-E3DC-4F52-911F-C0CE13B4D8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9383" y="1407272"/>
            <a:ext cx="7645234" cy="43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4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35896" y="95488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데모영상 </a:t>
            </a:r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: GPS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센서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온라인 미디어 4">
            <a:hlinkClick r:id="" action="ppaction://media"/>
            <a:extLst>
              <a:ext uri="{FF2B5EF4-FFF2-40B4-BE49-F238E27FC236}">
                <a16:creationId xmlns:a16="http://schemas.microsoft.com/office/drawing/2014/main" xmlns="" id="{0B39AA89-E0D1-4CF1-83D1-27DE42BD04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4704" y="1558814"/>
            <a:ext cx="7614592" cy="42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7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3487" y="977546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재 </a:t>
            </a:r>
            <a:r>
              <a:rPr lang="ko-KR" altLang="en-US" sz="1400" b="1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발표 답변사항</a:t>
            </a:r>
            <a:endParaRPr lang="ko-KR" altLang="en-US" sz="14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44208" y="1844824"/>
            <a:ext cx="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91218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5 / 24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5351" y="1942963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답변 내용 </a:t>
            </a:r>
            <a:endParaRPr lang="ko-KR" altLang="en-US" sz="1600" b="1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36CB24C-3EF5-4EAB-BE55-C2F484AE1475}"/>
              </a:ext>
            </a:extLst>
          </p:cNvPr>
          <p:cNvSpPr/>
          <p:nvPr/>
        </p:nvSpPr>
        <p:spPr>
          <a:xfrm>
            <a:off x="1506205" y="3081146"/>
            <a:ext cx="6045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ko-KR" altLang="en-US" sz="1400" b="1" dirty="0">
                <a:solidFill>
                  <a:prstClr val="black"/>
                </a:solidFill>
                <a:latin typeface="a스마일B"/>
                <a:ea typeface="a스마일M"/>
              </a:rPr>
              <a:t>▷ </a:t>
            </a:r>
            <a:r>
              <a:rPr lang="ko-KR" altLang="en-US" b="1" dirty="0">
                <a:latin typeface="a스마일B"/>
                <a:ea typeface="a스마일M"/>
              </a:rPr>
              <a:t>주행 경로를 나타내는 지도에 </a:t>
            </a:r>
            <a:endParaRPr lang="en-US" altLang="ko-KR" b="1" dirty="0" smtClean="0">
              <a:latin typeface="a스마일B"/>
              <a:ea typeface="a스마일M"/>
            </a:endParaRPr>
          </a:p>
          <a:p>
            <a:pPr lvl="0" fontAlgn="base"/>
            <a:r>
              <a:rPr lang="ko-KR" altLang="en-US" b="1" dirty="0" smtClean="0">
                <a:latin typeface="a스마일B"/>
                <a:ea typeface="a스마일M"/>
              </a:rPr>
              <a:t>   운전 </a:t>
            </a:r>
            <a:r>
              <a:rPr lang="ko-KR" altLang="en-US" b="1" dirty="0">
                <a:latin typeface="a스마일B"/>
                <a:ea typeface="a스마일M"/>
              </a:rPr>
              <a:t>습관에 따라 </a:t>
            </a:r>
            <a:r>
              <a:rPr lang="ko-KR" altLang="en-US" b="1" dirty="0" smtClean="0">
                <a:latin typeface="a스마일B"/>
                <a:ea typeface="a스마일M"/>
              </a:rPr>
              <a:t>다른 색상으로 표기</a:t>
            </a:r>
            <a:endParaRPr lang="en-US" altLang="ko-KR" b="1" dirty="0" smtClean="0">
              <a:latin typeface="a스마일B"/>
              <a:ea typeface="a스마일M"/>
            </a:endParaRPr>
          </a:p>
          <a:p>
            <a:pPr lvl="0" fontAlgn="base"/>
            <a:endParaRPr lang="ko-KR" altLang="en-US" b="1" dirty="0">
              <a:latin typeface="a스마일B"/>
              <a:ea typeface="a스마일M"/>
            </a:endParaRPr>
          </a:p>
          <a:p>
            <a:pPr lvl="0" fontAlgn="base"/>
            <a:r>
              <a:rPr lang="ko-KR" altLang="en-US" b="1" dirty="0">
                <a:solidFill>
                  <a:prstClr val="black"/>
                </a:solidFill>
                <a:latin typeface="a스마일B"/>
                <a:ea typeface="a스마일M"/>
              </a:rPr>
              <a:t>▷ </a:t>
            </a:r>
            <a:r>
              <a:rPr lang="ko-KR" altLang="en-US" b="1" dirty="0" smtClean="0">
                <a:solidFill>
                  <a:prstClr val="black"/>
                </a:solidFill>
                <a:latin typeface="a스마일B"/>
                <a:ea typeface="a스마일M"/>
              </a:rPr>
              <a:t> </a:t>
            </a:r>
            <a:r>
              <a:rPr lang="ko-KR" altLang="en-US" b="1" dirty="0" smtClean="0">
                <a:latin typeface="a스마일B"/>
                <a:ea typeface="a스마일M"/>
              </a:rPr>
              <a:t>차량 </a:t>
            </a:r>
            <a:r>
              <a:rPr lang="ko-KR" altLang="en-US" b="1" dirty="0">
                <a:latin typeface="a스마일B"/>
                <a:ea typeface="a스마일M"/>
              </a:rPr>
              <a:t>진단 기능 </a:t>
            </a:r>
            <a:r>
              <a:rPr lang="ko-KR" altLang="en-US" b="1" dirty="0" smtClean="0">
                <a:latin typeface="a스마일B"/>
                <a:ea typeface="a스마일M"/>
              </a:rPr>
              <a:t>추가</a:t>
            </a:r>
            <a:endParaRPr lang="en-US" altLang="ko-KR" b="1" dirty="0" smtClean="0">
              <a:latin typeface="a스마일B"/>
              <a:ea typeface="a스마일M"/>
            </a:endParaRPr>
          </a:p>
          <a:p>
            <a:pPr lvl="0" fontAlgn="base"/>
            <a:endParaRPr lang="ko-KR" altLang="en-US" b="1" dirty="0">
              <a:latin typeface="a스마일B"/>
              <a:ea typeface="a스마일M"/>
            </a:endParaRPr>
          </a:p>
          <a:p>
            <a:pPr lvl="0" fontAlgn="base"/>
            <a:r>
              <a:rPr lang="ko-KR" altLang="en-US" b="1" dirty="0">
                <a:solidFill>
                  <a:prstClr val="black"/>
                </a:solidFill>
                <a:latin typeface="a스마일B"/>
                <a:ea typeface="a스마일M"/>
              </a:rPr>
              <a:t>▷ </a:t>
            </a:r>
            <a:r>
              <a:rPr lang="ko-KR" altLang="en-US" b="1" dirty="0" smtClean="0">
                <a:solidFill>
                  <a:prstClr val="black"/>
                </a:solidFill>
                <a:latin typeface="a스마일B"/>
                <a:ea typeface="a스마일M"/>
              </a:rPr>
              <a:t> </a:t>
            </a:r>
            <a:r>
              <a:rPr lang="ko-KR" altLang="en-US" b="1" dirty="0" err="1" smtClean="0">
                <a:latin typeface="a스마일B"/>
                <a:ea typeface="a스마일M"/>
              </a:rPr>
              <a:t>앱</a:t>
            </a:r>
            <a:r>
              <a:rPr lang="ko-KR" altLang="en-US" b="1" dirty="0" smtClean="0">
                <a:latin typeface="a스마일B"/>
                <a:ea typeface="a스마일M"/>
              </a:rPr>
              <a:t> </a:t>
            </a:r>
            <a:r>
              <a:rPr lang="ko-KR" altLang="en-US" b="1" dirty="0">
                <a:latin typeface="a스마일B"/>
                <a:ea typeface="a스마일M"/>
              </a:rPr>
              <a:t>및 </a:t>
            </a:r>
            <a:r>
              <a:rPr lang="ko-KR" altLang="en-US" b="1" dirty="0" err="1">
                <a:latin typeface="a스마일B"/>
                <a:ea typeface="a스마일M"/>
              </a:rPr>
              <a:t>라즈베리파이</a:t>
            </a:r>
            <a:r>
              <a:rPr lang="ko-KR" altLang="en-US" b="1" dirty="0">
                <a:latin typeface="a스마일B"/>
                <a:ea typeface="a스마일M"/>
              </a:rPr>
              <a:t> </a:t>
            </a:r>
            <a:r>
              <a:rPr lang="en-US" altLang="ko-KR" b="1" dirty="0" err="1">
                <a:latin typeface="a스마일B"/>
                <a:ea typeface="a스마일M"/>
              </a:rPr>
              <a:t>Gui</a:t>
            </a:r>
            <a:r>
              <a:rPr lang="en-US" altLang="ko-KR" b="1" dirty="0">
                <a:latin typeface="a스마일B"/>
                <a:ea typeface="a스마일M"/>
              </a:rPr>
              <a:t> </a:t>
            </a:r>
            <a:r>
              <a:rPr lang="ko-KR" altLang="en-US" b="1" dirty="0">
                <a:latin typeface="a스마일B"/>
                <a:ea typeface="a스마일M"/>
              </a:rPr>
              <a:t>디자인 수정</a:t>
            </a:r>
          </a:p>
        </p:txBody>
      </p:sp>
    </p:spTree>
    <p:extLst>
      <p:ext uri="{BB962C8B-B14F-4D97-AF65-F5344CB8AC3E}">
        <p14:creationId xmlns:p14="http://schemas.microsoft.com/office/powerpoint/2010/main" val="343887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10526" y="954886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데모영상 </a:t>
            </a:r>
            <a:r>
              <a:rPr lang="en-US" altLang="ko-KR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: 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안드로이드 어플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온라인 미디어 1">
            <a:hlinkClick r:id="" action="ppaction://media"/>
            <a:extLst>
              <a:ext uri="{FF2B5EF4-FFF2-40B4-BE49-F238E27FC236}">
                <a16:creationId xmlns:a16="http://schemas.microsoft.com/office/drawing/2014/main" xmlns="" id="{2E7D90CF-6039-4551-B5C8-7E08C3B3BD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0151" y="1629317"/>
            <a:ext cx="7163697" cy="40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21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0082" y="5288471"/>
            <a:ext cx="2970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a스마일M" panose="02020600000000000000" pitchFamily="18" charset="-127"/>
                <a:ea typeface="a스마일M" panose="02020600000000000000" pitchFamily="18" charset="-127"/>
              </a:rPr>
              <a:t>&lt;THANK YOU&gt;</a:t>
            </a:r>
            <a:endParaRPr lang="ko-KR" altLang="en-US" sz="36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08520" y="5624141"/>
            <a:ext cx="122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11960" y="5611636"/>
            <a:ext cx="49320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6481" y="724634"/>
            <a:ext cx="1387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스마일M" panose="02020600000000000000" pitchFamily="18" charset="-127"/>
                <a:ea typeface="a스마일M" panose="02020600000000000000" pitchFamily="18" charset="-127"/>
              </a:rPr>
              <a:t>CONTENTS</a:t>
            </a:r>
            <a:endParaRPr lang="ko-KR" altLang="en-US" sz="20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H="1">
            <a:off x="-108519" y="924689"/>
            <a:ext cx="3955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5234361" y="924689"/>
            <a:ext cx="39096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74959" y="157513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1.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종합 설계 개요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2800" y="2043502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시스템 구성도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4959" y="2583242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3.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시스템 수행 시나리오 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74959" y="3087298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4.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환경 및 개발 방법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56793E5-D67B-4F27-8116-DE46C4A0C3FC}"/>
              </a:ext>
            </a:extLst>
          </p:cNvPr>
          <p:cNvSpPr txBox="1"/>
          <p:nvPr/>
        </p:nvSpPr>
        <p:spPr>
          <a:xfrm>
            <a:off x="3686524" y="358206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5.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개발 현황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DDBD93-A603-4BCF-94E0-22EEF088BF82}"/>
              </a:ext>
            </a:extLst>
          </p:cNvPr>
          <p:cNvSpPr txBox="1"/>
          <p:nvPr/>
        </p:nvSpPr>
        <p:spPr>
          <a:xfrm>
            <a:off x="3694365" y="405043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6.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업무 분담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AEB3F6-93F3-4966-ABAD-5EE62046A1C5}"/>
              </a:ext>
            </a:extLst>
          </p:cNvPr>
          <p:cNvSpPr txBox="1"/>
          <p:nvPr/>
        </p:nvSpPr>
        <p:spPr>
          <a:xfrm>
            <a:off x="3686524" y="4590174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7.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종합 설계 수행 일정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232D4E-F07F-492F-8E64-A296139EC592}"/>
              </a:ext>
            </a:extLst>
          </p:cNvPr>
          <p:cNvSpPr txBox="1"/>
          <p:nvPr/>
        </p:nvSpPr>
        <p:spPr>
          <a:xfrm>
            <a:off x="3686524" y="509423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8.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필요기술 및 참고문헌</a:t>
            </a:r>
          </a:p>
        </p:txBody>
      </p:sp>
    </p:spTree>
    <p:extLst>
      <p:ext uri="{BB962C8B-B14F-4D97-AF65-F5344CB8AC3E}">
        <p14:creationId xmlns:p14="http://schemas.microsoft.com/office/powerpoint/2010/main" val="125984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9029" y="93881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2</a:t>
            </a:r>
            <a:r>
              <a:rPr lang="ko-KR" altLang="en-US" sz="1400" b="1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차 발표 </a:t>
            </a:r>
            <a:r>
              <a:rPr lang="ko-KR" altLang="en-US" sz="1400" b="1" dirty="0" err="1" smtClean="0">
                <a:latin typeface="a스마일M" panose="02020600000000000000" pitchFamily="18" charset="-127"/>
                <a:ea typeface="a스마일M" panose="02020600000000000000" pitchFamily="18" charset="-127"/>
              </a:rPr>
              <a:t>지적사항</a:t>
            </a:r>
            <a:r>
              <a:rPr lang="ko-KR" altLang="en-US" sz="1400" b="1" dirty="0" smtClean="0">
                <a:latin typeface="a스마일M" panose="02020600000000000000" pitchFamily="18" charset="-127"/>
                <a:ea typeface="a스마일M" panose="02020600000000000000" pitchFamily="18" charset="-127"/>
              </a:rPr>
              <a:t> </a:t>
            </a:r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답변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8343" y="3501008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343" y="400506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05351" y="1942963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지난 발표에서의 지적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EDB1DC6-E4A1-4BEB-8809-F845C5A1BD41}"/>
              </a:ext>
            </a:extLst>
          </p:cNvPr>
          <p:cNvSpPr txBox="1"/>
          <p:nvPr/>
        </p:nvSpPr>
        <p:spPr>
          <a:xfrm>
            <a:off x="1318170" y="2480639"/>
            <a:ext cx="6166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기능의 수가 적음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주제에 부합한 다양한 방향성 필요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002C7B-A6E2-4163-B12F-E1C2D6696952}"/>
              </a:ext>
            </a:extLst>
          </p:cNvPr>
          <p:cNvSpPr txBox="1"/>
          <p:nvPr/>
        </p:nvSpPr>
        <p:spPr>
          <a:xfrm>
            <a:off x="1305351" y="3573016"/>
            <a:ext cx="6362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지적 사항에 대한 답변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AC5A72D-59F1-44F0-BEE6-77AD05648D11}"/>
              </a:ext>
            </a:extLst>
          </p:cNvPr>
          <p:cNvSpPr txBox="1"/>
          <p:nvPr/>
        </p:nvSpPr>
        <p:spPr>
          <a:xfrm>
            <a:off x="1164661" y="4149080"/>
            <a:ext cx="6489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1. TTS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를 사용한 음성 안내 기능 추가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2.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에어로 센서를 추가하여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FUEL-CUT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구간 체크 기능 추가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  <a:p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3. GPS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센서를 추가하여 주행 구간 기록 기능 추가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76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종합 설계 개요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8343" y="400506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44208" y="1844824"/>
            <a:ext cx="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912186"/>
            <a:ext cx="68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1of 2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5351" y="1942963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연구 개발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155345-CCFA-4CC0-BFBE-B57ECF2678BA}"/>
              </a:ext>
            </a:extLst>
          </p:cNvPr>
          <p:cNvSpPr txBox="1"/>
          <p:nvPr/>
        </p:nvSpPr>
        <p:spPr>
          <a:xfrm>
            <a:off x="1326185" y="2854677"/>
            <a:ext cx="616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교통사고 발생 억제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   ▶ 운전자의 운전습관을 개선하여 안전운전 도모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DEA8E0-B384-4160-97AF-A0E3A2C4A459}"/>
              </a:ext>
            </a:extLst>
          </p:cNvPr>
          <p:cNvSpPr txBox="1"/>
          <p:nvPr/>
        </p:nvSpPr>
        <p:spPr>
          <a:xfrm>
            <a:off x="1433361" y="4510861"/>
            <a:ext cx="6059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-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지속적으로 상승하는 국제 유가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  ▶ 연비운전을 통해 차량 유지비 절감</a:t>
            </a:r>
          </a:p>
        </p:txBody>
      </p:sp>
    </p:spTree>
    <p:extLst>
      <p:ext uri="{BB962C8B-B14F-4D97-AF65-F5344CB8AC3E}">
        <p14:creationId xmlns:p14="http://schemas.microsoft.com/office/powerpoint/2010/main" val="12708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6070" y="95488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종합 설계 개요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98343" y="2348880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8343" y="4005064"/>
            <a:ext cx="6696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44208" y="1844824"/>
            <a:ext cx="0" cy="504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32240" y="1912186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2of 2</a:t>
            </a:r>
            <a:endParaRPr lang="ko-KR" altLang="en-US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5351" y="1942963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연구 개발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CFD79C-A973-4412-B3A9-E92B93402589}"/>
              </a:ext>
            </a:extLst>
          </p:cNvPr>
          <p:cNvSpPr txBox="1"/>
          <p:nvPr/>
        </p:nvSpPr>
        <p:spPr>
          <a:xfrm>
            <a:off x="1305351" y="2854677"/>
            <a:ext cx="618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운행 기록 및 유지비용을 한눈에 확인하는 것의 불편함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▶ 스마트폰 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App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을 이용해 손쉽게 확인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6A86550-1341-4DA7-A671-C422DC5CC225}"/>
              </a:ext>
            </a:extLst>
          </p:cNvPr>
          <p:cNvSpPr txBox="1"/>
          <p:nvPr/>
        </p:nvSpPr>
        <p:spPr>
          <a:xfrm>
            <a:off x="1331640" y="4293096"/>
            <a:ext cx="605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대기오염과 미세먼지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  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▶음성인식과 음성지원을 통해 차량 공기</a:t>
            </a:r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,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주행정보                    </a:t>
            </a:r>
            <a:endParaRPr lang="en-US" altLang="ko-KR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r>
              <a:rPr lang="en-US" altLang="ko-KR" dirty="0">
                <a:latin typeface="a스마일M" panose="02020600000000000000" pitchFamily="18" charset="-127"/>
                <a:ea typeface="a스마일M" panose="02020600000000000000" pitchFamily="18" charset="-127"/>
              </a:rPr>
              <a:t>       </a:t>
            </a:r>
            <a:r>
              <a:rPr lang="ko-KR" altLang="en-US" dirty="0">
                <a:latin typeface="a스마일M" panose="02020600000000000000" pitchFamily="18" charset="-127"/>
                <a:ea typeface="a스마일M" panose="02020600000000000000" pitchFamily="18" charset="-127"/>
              </a:rPr>
              <a:t>모니터링</a:t>
            </a:r>
          </a:p>
        </p:txBody>
      </p:sp>
    </p:spTree>
    <p:extLst>
      <p:ext uri="{BB962C8B-B14F-4D97-AF65-F5344CB8AC3E}">
        <p14:creationId xmlns:p14="http://schemas.microsoft.com/office/powerpoint/2010/main" val="427501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46293" y="91493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시스템 구성도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98343" y="1844824"/>
            <a:ext cx="6696744" cy="396044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자기 디스크 22">
            <a:extLst>
              <a:ext uri="{FF2B5EF4-FFF2-40B4-BE49-F238E27FC236}">
                <a16:creationId xmlns:a16="http://schemas.microsoft.com/office/drawing/2014/main" xmlns="" id="{8ED1D513-6231-47FB-9DB4-B865B95350EC}"/>
              </a:ext>
            </a:extLst>
          </p:cNvPr>
          <p:cNvSpPr/>
          <p:nvPr/>
        </p:nvSpPr>
        <p:spPr bwMode="auto">
          <a:xfrm>
            <a:off x="3473213" y="3029019"/>
            <a:ext cx="1327242" cy="91663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Raspberry</a:t>
            </a: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xmlns="" id="{7DF0FAD3-81C3-4B37-84B0-0151A35F6EF6}"/>
              </a:ext>
            </a:extLst>
          </p:cNvPr>
          <p:cNvSpPr/>
          <p:nvPr/>
        </p:nvSpPr>
        <p:spPr bwMode="auto">
          <a:xfrm>
            <a:off x="1166640" y="1919004"/>
            <a:ext cx="1172797" cy="796024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Sensors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sp>
        <p:nvSpPr>
          <p:cNvPr id="25" name="순서도: 준비 24">
            <a:extLst>
              <a:ext uri="{FF2B5EF4-FFF2-40B4-BE49-F238E27FC236}">
                <a16:creationId xmlns:a16="http://schemas.microsoft.com/office/drawing/2014/main" xmlns="" id="{031E6ECE-5462-4C1E-B505-411B67C9E8B1}"/>
              </a:ext>
            </a:extLst>
          </p:cNvPr>
          <p:cNvSpPr/>
          <p:nvPr/>
        </p:nvSpPr>
        <p:spPr bwMode="auto">
          <a:xfrm>
            <a:off x="6435404" y="2600298"/>
            <a:ext cx="1239286" cy="796024"/>
          </a:xfrm>
          <a:prstGeom prst="flowChartPreparation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685800">
              <a:defRPr/>
            </a:pP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APP</a:t>
            </a:r>
            <a:endParaRPr lang="ko-KR" altLang="en-US" sz="1800" b="1" dirty="0">
              <a:solidFill>
                <a:schemeClr val="bg2">
                  <a:lumMod val="25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7035EB62-7D00-4D2F-9231-9F98AFB79512}"/>
              </a:ext>
            </a:extLst>
          </p:cNvPr>
          <p:cNvCxnSpPr>
            <a:cxnSpLocks/>
            <a:stCxn id="24" idx="3"/>
            <a:endCxn id="23" idx="2"/>
          </p:cNvCxnSpPr>
          <p:nvPr/>
        </p:nvCxnSpPr>
        <p:spPr bwMode="auto">
          <a:xfrm>
            <a:off x="2339437" y="2317016"/>
            <a:ext cx="1133776" cy="11703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EB79306-A0A0-41F6-B26C-73E96675D275}"/>
              </a:ext>
            </a:extLst>
          </p:cNvPr>
          <p:cNvSpPr/>
          <p:nvPr/>
        </p:nvSpPr>
        <p:spPr bwMode="auto">
          <a:xfrm>
            <a:off x="2687383" y="4517018"/>
            <a:ext cx="1524577" cy="6401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 Pi : 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데이터</a:t>
            </a:r>
            <a:endParaRPr lang="en-US" altLang="ko-KR" sz="1350" dirty="0">
              <a:solidFill>
                <a:srgbClr val="404040">
                  <a:lumMod val="75000"/>
                </a:srgb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 defTabSz="685800">
              <a:defRPr/>
            </a:pP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선별적 수신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0DF57A2-ECC6-4475-8BB6-FC67C15E0DA9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 bwMode="auto">
          <a:xfrm>
            <a:off x="7055047" y="3396322"/>
            <a:ext cx="0" cy="1328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CAD91A1-6E72-43B1-BFB2-14E8A0EDB847}"/>
              </a:ext>
            </a:extLst>
          </p:cNvPr>
          <p:cNvCxnSpPr>
            <a:cxnSpLocks/>
            <a:stCxn id="23" idx="1"/>
            <a:endCxn id="33" idx="2"/>
          </p:cNvCxnSpPr>
          <p:nvPr/>
        </p:nvCxnSpPr>
        <p:spPr bwMode="auto">
          <a:xfrm flipV="1">
            <a:off x="4136834" y="2468463"/>
            <a:ext cx="590" cy="5605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0AA14718-8949-4D99-B9D7-821F60E1102E}"/>
              </a:ext>
            </a:extLst>
          </p:cNvPr>
          <p:cNvSpPr/>
          <p:nvPr/>
        </p:nvSpPr>
        <p:spPr bwMode="auto">
          <a:xfrm>
            <a:off x="3347864" y="1946112"/>
            <a:ext cx="1579120" cy="5223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 Pi : 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데이터 가공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7DDCBE7C-2FDC-424D-903C-E7674663E871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 flipH="1">
            <a:off x="5280206" y="3700856"/>
            <a:ext cx="350369" cy="11861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A8951D6-2766-4955-B4ED-A9AB4BC9971D}"/>
              </a:ext>
            </a:extLst>
          </p:cNvPr>
          <p:cNvCxnSpPr>
            <a:cxnSpLocks/>
            <a:stCxn id="44" idx="2"/>
            <a:endCxn id="37" idx="2"/>
          </p:cNvCxnSpPr>
          <p:nvPr/>
        </p:nvCxnSpPr>
        <p:spPr bwMode="auto">
          <a:xfrm>
            <a:off x="1558707" y="4621068"/>
            <a:ext cx="310677" cy="9787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05A263E9-1607-44AD-8441-D1A3DB844959}"/>
              </a:ext>
            </a:extLst>
          </p:cNvPr>
          <p:cNvSpPr/>
          <p:nvPr/>
        </p:nvSpPr>
        <p:spPr bwMode="auto">
          <a:xfrm>
            <a:off x="4295795" y="4887026"/>
            <a:ext cx="1968821" cy="75488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 Pi : 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가공된 데이터</a:t>
            </a:r>
            <a:r>
              <a:rPr lang="ko-KR" altLang="en-US" sz="1350" dirty="0" err="1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를</a:t>
            </a:r>
            <a:endParaRPr lang="en-US" altLang="ko-KR" sz="1350" dirty="0">
              <a:solidFill>
                <a:srgbClr val="404040">
                  <a:lumMod val="75000"/>
                </a:srgb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Web Server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에 전송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F5BE3072-C2DC-4D78-8120-D6E28F6F82B2}"/>
              </a:ext>
            </a:extLst>
          </p:cNvPr>
          <p:cNvSpPr/>
          <p:nvPr/>
        </p:nvSpPr>
        <p:spPr bwMode="auto">
          <a:xfrm>
            <a:off x="1152201" y="5085069"/>
            <a:ext cx="1434366" cy="5147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무차별적 데이터 송신</a:t>
            </a:r>
          </a:p>
        </p:txBody>
      </p:sp>
      <p:sp>
        <p:nvSpPr>
          <p:cNvPr id="38" name="순서도: 준비 37">
            <a:extLst>
              <a:ext uri="{FF2B5EF4-FFF2-40B4-BE49-F238E27FC236}">
                <a16:creationId xmlns:a16="http://schemas.microsoft.com/office/drawing/2014/main" xmlns="" id="{795F0BF6-179E-4E26-B212-B87926A205FB}"/>
              </a:ext>
            </a:extLst>
          </p:cNvPr>
          <p:cNvSpPr/>
          <p:nvPr/>
        </p:nvSpPr>
        <p:spPr bwMode="auto">
          <a:xfrm>
            <a:off x="6435404" y="3529209"/>
            <a:ext cx="1239286" cy="796024"/>
          </a:xfrm>
          <a:prstGeom prst="flowChartPreparation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685800">
              <a:defRPr/>
            </a:pP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WEB </a:t>
            </a:r>
          </a:p>
          <a:p>
            <a:pPr algn="ctr" defTabSz="685800">
              <a:defRPr/>
            </a:pP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DB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7A0E4C23-70BA-4F2D-B14D-79973B849F12}"/>
              </a:ext>
            </a:extLst>
          </p:cNvPr>
          <p:cNvCxnSpPr>
            <a:cxnSpLocks/>
            <a:stCxn id="23" idx="4"/>
            <a:endCxn id="38" idx="1"/>
          </p:cNvCxnSpPr>
          <p:nvPr/>
        </p:nvCxnSpPr>
        <p:spPr bwMode="auto">
          <a:xfrm>
            <a:off x="4800455" y="3487338"/>
            <a:ext cx="1634949" cy="43988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xmlns="" id="{B570C682-40DA-4B34-BAD6-058B1C4E725F}"/>
              </a:ext>
            </a:extLst>
          </p:cNvPr>
          <p:cNvSpPr/>
          <p:nvPr/>
        </p:nvSpPr>
        <p:spPr bwMode="auto">
          <a:xfrm>
            <a:off x="6378570" y="4865541"/>
            <a:ext cx="1352955" cy="8167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Web : App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과 통신</a:t>
            </a:r>
            <a:endParaRPr lang="en-US" altLang="ko-KR" sz="1350" dirty="0">
              <a:solidFill>
                <a:srgbClr val="404040">
                  <a:lumMod val="75000"/>
                </a:srgbClr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  <a:p>
            <a:pPr algn="ctr" defTabSz="685800">
              <a:defRPr/>
            </a:pPr>
            <a:r>
              <a:rPr lang="en-US" altLang="ko-KR" sz="120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DB : </a:t>
            </a:r>
            <a:r>
              <a:rPr lang="ko-KR" altLang="en-US" sz="120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데이터 저장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A9C5A6C8-770A-49D4-BC3F-410B06386410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 bwMode="auto">
          <a:xfrm flipH="1" flipV="1">
            <a:off x="7055047" y="4325233"/>
            <a:ext cx="1" cy="54030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xmlns="" id="{D39027D7-226A-40B8-AF79-2494A96512A7}"/>
              </a:ext>
            </a:extLst>
          </p:cNvPr>
          <p:cNvSpPr/>
          <p:nvPr/>
        </p:nvSpPr>
        <p:spPr bwMode="auto">
          <a:xfrm>
            <a:off x="6372200" y="1916832"/>
            <a:ext cx="1352955" cy="47077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APP : 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사용자 </a:t>
            </a: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UI 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제공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A970103E-9E7A-4557-B400-B3EBED67662F}"/>
              </a:ext>
            </a:extLst>
          </p:cNvPr>
          <p:cNvCxnSpPr>
            <a:cxnSpLocks/>
            <a:stCxn id="42" idx="2"/>
            <a:endCxn id="25" idx="0"/>
          </p:cNvCxnSpPr>
          <p:nvPr/>
        </p:nvCxnSpPr>
        <p:spPr bwMode="auto">
          <a:xfrm>
            <a:off x="7048678" y="2387611"/>
            <a:ext cx="6369" cy="2126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xmlns="" id="{2E2D9138-F2F9-4D9B-A1D4-7388A54083BC}"/>
              </a:ext>
            </a:extLst>
          </p:cNvPr>
          <p:cNvSpPr/>
          <p:nvPr/>
        </p:nvSpPr>
        <p:spPr bwMode="auto">
          <a:xfrm>
            <a:off x="1171314" y="3825044"/>
            <a:ext cx="1172797" cy="796024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a스마일B" panose="02020600000000000000" pitchFamily="18" charset="-127"/>
                <a:ea typeface="a스마일B" panose="02020600000000000000" pitchFamily="18" charset="-127"/>
              </a:rPr>
              <a:t>OBD2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a스마일B" panose="02020600000000000000" pitchFamily="18" charset="-127"/>
              <a:ea typeface="a스마일B" panose="02020600000000000000" pitchFamily="18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E562D635-CA30-4223-872A-B2D2A4B81548}"/>
              </a:ext>
            </a:extLst>
          </p:cNvPr>
          <p:cNvCxnSpPr>
            <a:cxnSpLocks/>
            <a:stCxn id="44" idx="3"/>
            <a:endCxn id="23" idx="2"/>
          </p:cNvCxnSpPr>
          <p:nvPr/>
        </p:nvCxnSpPr>
        <p:spPr bwMode="auto">
          <a:xfrm flipV="1">
            <a:off x="2344111" y="3487338"/>
            <a:ext cx="1129102" cy="7357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C44984B5-490C-4E37-B18F-5BC858281A79}"/>
              </a:ext>
            </a:extLst>
          </p:cNvPr>
          <p:cNvSpPr/>
          <p:nvPr/>
        </p:nvSpPr>
        <p:spPr bwMode="auto">
          <a:xfrm>
            <a:off x="1166640" y="3185276"/>
            <a:ext cx="1434366" cy="46739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685800">
              <a:defRPr/>
            </a:pPr>
            <a:r>
              <a:rPr lang="en-US" altLang="ko-KR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 Pi</a:t>
            </a:r>
            <a:r>
              <a:rPr lang="ko-KR" altLang="en-US" sz="1350" dirty="0">
                <a:solidFill>
                  <a:srgbClr val="404040">
                    <a:lumMod val="75000"/>
                  </a:srgbClr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로 데이터 송신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81184A08-04EE-404E-8CBC-8680F51D0F8F}"/>
              </a:ext>
            </a:extLst>
          </p:cNvPr>
          <p:cNvCxnSpPr>
            <a:cxnSpLocks/>
            <a:endCxn id="24" idx="2"/>
          </p:cNvCxnSpPr>
          <p:nvPr/>
        </p:nvCxnSpPr>
        <p:spPr bwMode="auto">
          <a:xfrm flipV="1">
            <a:off x="1549877" y="2715028"/>
            <a:ext cx="4156" cy="5147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xmlns="" id="{1061ED5A-939A-4840-A025-0B0BCFC81C6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89306" y="3832624"/>
            <a:ext cx="429084" cy="69197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530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4241" y="92410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a스마일M" panose="02020600000000000000" pitchFamily="18" charset="-127"/>
                <a:ea typeface="a스마일M" panose="02020600000000000000" pitchFamily="18" charset="-127"/>
              </a:rPr>
              <a:t>수행 시나리오</a:t>
            </a:r>
          </a:p>
        </p:txBody>
      </p:sp>
      <p:sp>
        <p:nvSpPr>
          <p:cNvPr id="16" name="타원 15"/>
          <p:cNvSpPr/>
          <p:nvPr/>
        </p:nvSpPr>
        <p:spPr>
          <a:xfrm>
            <a:off x="1326185" y="928755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32833" y="925283"/>
            <a:ext cx="360040" cy="36004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1/2 액자 20"/>
          <p:cNvSpPr/>
          <p:nvPr/>
        </p:nvSpPr>
        <p:spPr>
          <a:xfrm rot="18900000">
            <a:off x="1465235" y="1047853"/>
            <a:ext cx="153901" cy="153901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00000">
            <a:off x="7200064" y="1015545"/>
            <a:ext cx="168115" cy="168115"/>
          </a:xfrm>
          <a:prstGeom prst="halfFrame">
            <a:avLst>
              <a:gd name="adj1" fmla="val 8805"/>
              <a:gd name="adj2" fmla="val 684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091616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52487" y="1569871"/>
            <a:ext cx="704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스마일M" panose="02020600000000000000" pitchFamily="18" charset="-127"/>
                <a:ea typeface="a스마일M" panose="02020600000000000000" pitchFamily="18" charset="-127"/>
              </a:rPr>
              <a:t>PART 1</a:t>
            </a:r>
            <a:endParaRPr lang="ko-KR" altLang="en-US" sz="1400" dirty="0"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pic>
        <p:nvPicPr>
          <p:cNvPr id="23" name="그림 9">
            <a:extLst>
              <a:ext uri="{FF2B5EF4-FFF2-40B4-BE49-F238E27FC236}">
                <a16:creationId xmlns:a16="http://schemas.microsoft.com/office/drawing/2014/main" xmlns="" id="{093C45B6-1FE7-4A2F-9E15-2C63C809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09" y="4157035"/>
            <a:ext cx="1018669" cy="101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xmlns="" id="{E9C958C5-5C16-48E3-AF4B-B674E874D3DC}"/>
              </a:ext>
            </a:extLst>
          </p:cNvPr>
          <p:cNvCxnSpPr>
            <a:cxnSpLocks/>
            <a:stCxn id="23" idx="0"/>
            <a:endCxn id="36" idx="1"/>
          </p:cNvCxnSpPr>
          <p:nvPr/>
        </p:nvCxnSpPr>
        <p:spPr bwMode="auto">
          <a:xfrm rot="5400000" flipH="1" flipV="1">
            <a:off x="1041928" y="3017051"/>
            <a:ext cx="1802600" cy="477368"/>
          </a:xfrm>
          <a:prstGeom prst="curvedConnector2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B7FD2B3-C0C9-4DB4-84DC-6F97E719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70" y="2044380"/>
            <a:ext cx="436572" cy="43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D877117B-C805-4586-8EC3-9046B206E202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 bwMode="auto">
          <a:xfrm flipV="1">
            <a:off x="3485042" y="2228331"/>
            <a:ext cx="1739774" cy="3433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xmlns="" id="{61D5834A-A55A-4533-8C0D-2E58DEF4D73B}"/>
              </a:ext>
            </a:extLst>
          </p:cNvPr>
          <p:cNvCxnSpPr>
            <a:cxnSpLocks/>
            <a:endCxn id="34" idx="3"/>
          </p:cNvCxnSpPr>
          <p:nvPr/>
        </p:nvCxnSpPr>
        <p:spPr bwMode="auto">
          <a:xfrm rot="10800000" flipV="1">
            <a:off x="6075458" y="4521976"/>
            <a:ext cx="761685" cy="2887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8A3361A-7747-4502-8E1A-A7912709A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01" y="4766220"/>
            <a:ext cx="6858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User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A6F6CF2-ECD9-403F-B1CE-4C4BD12EA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25" y="2899770"/>
            <a:ext cx="10429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Raspberry Pi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sp>
        <p:nvSpPr>
          <p:cNvPr id="33" name="TextBox 9232">
            <a:extLst>
              <a:ext uri="{FF2B5EF4-FFF2-40B4-BE49-F238E27FC236}">
                <a16:creationId xmlns:a16="http://schemas.microsoft.com/office/drawing/2014/main" xmlns="" id="{B772AB34-21FF-41C1-A152-7A4378669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1731" y="4176754"/>
            <a:ext cx="8391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EML327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564F4854-E255-47F8-A685-6E7D278E34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63" y="4217367"/>
            <a:ext cx="1186794" cy="11867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5D4E30CA-1D3C-4134-A9A7-BFAE83F31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74" y="4567516"/>
            <a:ext cx="1887966" cy="8052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91CFA129-C2AE-4FED-A736-07F19C409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12" y="1812013"/>
            <a:ext cx="1084844" cy="10848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AF542AD-D276-4C53-997A-EEA974DE2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43" y="3960365"/>
            <a:ext cx="766925" cy="10848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24D51DAC-02A3-4345-8056-743C57261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6" y="2957415"/>
            <a:ext cx="408800" cy="408800"/>
          </a:xfrm>
          <a:prstGeom prst="rect">
            <a:avLst/>
          </a:prstGeom>
        </p:spPr>
      </p:pic>
      <p:sp>
        <p:nvSpPr>
          <p:cNvPr id="39" name="TextBox 9232">
            <a:extLst>
              <a:ext uri="{FF2B5EF4-FFF2-40B4-BE49-F238E27FC236}">
                <a16:creationId xmlns:a16="http://schemas.microsoft.com/office/drawing/2014/main" xmlns="" id="{4E7FDB23-0A4F-4FC6-9F7F-074BD3FC6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9833" y="4229838"/>
            <a:ext cx="10606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Smart Phone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BC4AF08D-882C-45AA-998A-0A397AF8D0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16" y="1648634"/>
            <a:ext cx="1159394" cy="11593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D87410B-1E39-4193-9CFE-FA87BC8FA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360" y="2669528"/>
            <a:ext cx="1551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spcBef>
                <a:spcPct val="0"/>
              </a:spcBef>
              <a:buClrTx/>
              <a:buNone/>
              <a:defRPr/>
            </a:pPr>
            <a:r>
              <a:rPr lang="en-US" altLang="ko-KR" sz="1200" dirty="0">
                <a:solidFill>
                  <a:srgbClr val="44546A"/>
                </a:solidFill>
                <a:latin typeface="a스마일M" panose="02020600000000000000" pitchFamily="18" charset="-127"/>
                <a:ea typeface="a스마일M" panose="02020600000000000000" pitchFamily="18" charset="-127"/>
              </a:rPr>
              <a:t>Web Server / DB</a:t>
            </a:r>
            <a:endParaRPr lang="ko-KR" altLang="en-US" sz="1200" dirty="0">
              <a:solidFill>
                <a:srgbClr val="44546A"/>
              </a:solidFill>
              <a:latin typeface="a스마일M" panose="02020600000000000000" pitchFamily="18" charset="-127"/>
              <a:ea typeface="a스마일M" panose="02020600000000000000" pitchFamily="18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3DF4630C-544D-4E62-AB28-6735E9F259F0}"/>
              </a:ext>
            </a:extLst>
          </p:cNvPr>
          <p:cNvCxnSpPr>
            <a:cxnSpLocks/>
            <a:stCxn id="40" idx="3"/>
            <a:endCxn id="37" idx="0"/>
          </p:cNvCxnSpPr>
          <p:nvPr/>
        </p:nvCxnSpPr>
        <p:spPr bwMode="auto">
          <a:xfrm>
            <a:off x="6384210" y="2228331"/>
            <a:ext cx="836396" cy="173203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124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9" grpId="0"/>
      <p:bldP spid="4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1257</Words>
  <Application>Microsoft Office PowerPoint</Application>
  <PresentationFormat>화면 슬라이드 쇼(4:3)</PresentationFormat>
  <Paragraphs>323</Paragraphs>
  <Slides>31</Slides>
  <Notes>1</Notes>
  <HiddenSlides>0</HiddenSlides>
  <MMClips>5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굴림</vt:lpstr>
      <vt:lpstr>Arial</vt:lpstr>
      <vt:lpstr>a스마일M</vt:lpstr>
      <vt:lpstr>a스마일B</vt:lpstr>
      <vt:lpstr>맑은 고딕</vt:lpstr>
      <vt:lpstr>1훈프로방스 R</vt:lpstr>
      <vt:lpstr>Wingdings</vt:lpstr>
      <vt:lpstr>Adobe Fangsong Std R</vt:lpstr>
      <vt:lpstr>경기천년제목B Bold</vt:lpstr>
      <vt:lpstr>Adobe 고딕 Std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KPU</dc:creator>
  <cp:lastModifiedBy>E218-02</cp:lastModifiedBy>
  <cp:revision>36</cp:revision>
  <dcterms:modified xsi:type="dcterms:W3CDTF">2018-05-28T09:35:44Z</dcterms:modified>
</cp:coreProperties>
</file>